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7" r:id="rId3"/>
  </p:sldMasterIdLst>
  <p:notesMasterIdLst>
    <p:notesMasterId r:id="rId29"/>
  </p:notesMasterIdLst>
  <p:sldIdLst>
    <p:sldId id="256" r:id="rId4"/>
    <p:sldId id="258" r:id="rId5"/>
    <p:sldId id="259" r:id="rId6"/>
    <p:sldId id="260" r:id="rId7"/>
    <p:sldId id="298" r:id="rId8"/>
    <p:sldId id="266" r:id="rId9"/>
    <p:sldId id="267" r:id="rId10"/>
    <p:sldId id="268" r:id="rId11"/>
    <p:sldId id="300" r:id="rId12"/>
    <p:sldId id="270" r:id="rId13"/>
    <p:sldId id="301" r:id="rId14"/>
    <p:sldId id="302" r:id="rId15"/>
    <p:sldId id="304" r:id="rId16"/>
    <p:sldId id="307" r:id="rId17"/>
    <p:sldId id="271" r:id="rId18"/>
    <p:sldId id="312" r:id="rId19"/>
    <p:sldId id="311" r:id="rId20"/>
    <p:sldId id="310" r:id="rId21"/>
    <p:sldId id="309" r:id="rId22"/>
    <p:sldId id="308" r:id="rId23"/>
    <p:sldId id="305" r:id="rId24"/>
    <p:sldId id="313" r:id="rId25"/>
    <p:sldId id="306" r:id="rId26"/>
    <p:sldId id="314" r:id="rId27"/>
    <p:sldId id="297" r:id="rId28"/>
  </p:sldIdLst>
  <p:sldSz cx="12192000" cy="6858000"/>
  <p:notesSz cx="6858000" cy="9144000"/>
  <p:embeddedFontLst>
    <p:embeddedFont>
      <p:font typeface="Segoe Print" panose="02000600000000000000" pitchFamily="2" charset="0"/>
      <p:regular r:id="rId30"/>
      <p:bold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Century Schoolbook" panose="02040604050505020304" pitchFamily="18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Wingdings 3" panose="05040102010807070707" pitchFamily="18" charset="2"/>
      <p:regular r:id="rId43"/>
    </p:embeddedFont>
    <p:embeddedFont>
      <p:font typeface="微軟正黑體" panose="020B0604030504040204" pitchFamily="34" charset="-120"/>
      <p:regular r:id="rId44"/>
      <p:bold r:id="rId45"/>
    </p:embeddedFont>
    <p:embeddedFont>
      <p:font typeface="Candice" pitchFamily="2" charset="0"/>
      <p:regular r:id="rId46"/>
    </p:embeddedFont>
    <p:embeddedFont>
      <p:font typeface="Century Gothic" panose="020B0502020202020204" pitchFamily="34" charset="0"/>
      <p:regular r:id="rId47"/>
      <p:bold r:id="rId48"/>
      <p:italic r:id="rId49"/>
      <p:boldItalic r:id="rId50"/>
    </p:embeddedFont>
    <p:embeddedFont>
      <p:font typeface="SimSun" panose="02010600030101010101" pitchFamily="2" charset="-122"/>
      <p:regular r:id="rId51"/>
    </p:embeddedFont>
    <p:embeddedFont>
      <p:font typeface="Trebuchet MS" panose="020B0603020202020204" pitchFamily="34" charset="0"/>
      <p:regular r:id="rId52"/>
      <p:bold r:id="rId53"/>
      <p:italic r:id="rId54"/>
      <p:boldItalic r:id="rId55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82C3"/>
    <a:srgbClr val="FC0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7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0.fntdata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2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compare3X3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compare9X9_8strategy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"best strategy"</c:f>
              <c:strCache>
                <c:ptCount val="1"/>
                <c:pt idx="0">
                  <c:v>best strategy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[compare3X3.csv]compare3X3!$A$1:$A$49</c:f>
              <c:numCache>
                <c:formatCode>General</c:formatCode>
                <c:ptCount val="4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</c:numCache>
            </c:numRef>
          </c:xVal>
          <c:yVal>
            <c:numRef>
              <c:f>[compare3X3.csv]compare3X3!$B$1:$B$49</c:f>
              <c:numCache>
                <c:formatCode>General</c:formatCode>
                <c:ptCount val="49"/>
                <c:pt idx="0">
                  <c:v>10.282999999999999</c:v>
                </c:pt>
                <c:pt idx="1">
                  <c:v>20.018999999999998</c:v>
                </c:pt>
                <c:pt idx="2">
                  <c:v>30.317</c:v>
                </c:pt>
                <c:pt idx="3">
                  <c:v>39.923999999999999</c:v>
                </c:pt>
                <c:pt idx="4">
                  <c:v>50.993000000000002</c:v>
                </c:pt>
                <c:pt idx="5">
                  <c:v>61.234000000000002</c:v>
                </c:pt>
                <c:pt idx="6">
                  <c:v>70.510000000000005</c:v>
                </c:pt>
                <c:pt idx="7">
                  <c:v>81.322999999999993</c:v>
                </c:pt>
                <c:pt idx="8">
                  <c:v>90.567999999999998</c:v>
                </c:pt>
                <c:pt idx="9">
                  <c:v>100.249</c:v>
                </c:pt>
                <c:pt idx="10">
                  <c:v>110.86199999999999</c:v>
                </c:pt>
                <c:pt idx="11">
                  <c:v>121.41</c:v>
                </c:pt>
                <c:pt idx="12">
                  <c:v>129.084</c:v>
                </c:pt>
                <c:pt idx="13">
                  <c:v>140.518</c:v>
                </c:pt>
                <c:pt idx="14">
                  <c:v>153.62</c:v>
                </c:pt>
                <c:pt idx="15">
                  <c:v>161.79599999999999</c:v>
                </c:pt>
                <c:pt idx="16">
                  <c:v>172.11600000000001</c:v>
                </c:pt>
                <c:pt idx="17">
                  <c:v>178.08500000000001</c:v>
                </c:pt>
                <c:pt idx="18">
                  <c:v>192.398</c:v>
                </c:pt>
                <c:pt idx="19">
                  <c:v>201.167</c:v>
                </c:pt>
                <c:pt idx="20">
                  <c:v>212.191</c:v>
                </c:pt>
                <c:pt idx="21">
                  <c:v>218.74199999999999</c:v>
                </c:pt>
                <c:pt idx="22">
                  <c:v>231.33099999999999</c:v>
                </c:pt>
                <c:pt idx="23">
                  <c:v>238.43100000000001</c:v>
                </c:pt>
                <c:pt idx="24">
                  <c:v>250.244</c:v>
                </c:pt>
                <c:pt idx="25">
                  <c:v>262.20999999999998</c:v>
                </c:pt>
                <c:pt idx="26">
                  <c:v>270.04700000000003</c:v>
                </c:pt>
                <c:pt idx="27">
                  <c:v>282.55900000000003</c:v>
                </c:pt>
                <c:pt idx="28">
                  <c:v>293.31</c:v>
                </c:pt>
                <c:pt idx="29">
                  <c:v>300.90499999999997</c:v>
                </c:pt>
                <c:pt idx="30">
                  <c:v>311.24200000000002</c:v>
                </c:pt>
                <c:pt idx="31">
                  <c:v>322.80200000000002</c:v>
                </c:pt>
                <c:pt idx="32">
                  <c:v>329.26100000000002</c:v>
                </c:pt>
                <c:pt idx="33">
                  <c:v>341.83199999999999</c:v>
                </c:pt>
                <c:pt idx="34">
                  <c:v>351.00799999999998</c:v>
                </c:pt>
                <c:pt idx="35">
                  <c:v>362.01600000000002</c:v>
                </c:pt>
                <c:pt idx="36">
                  <c:v>372.96</c:v>
                </c:pt>
                <c:pt idx="37">
                  <c:v>379.16199999999998</c:v>
                </c:pt>
                <c:pt idx="38">
                  <c:v>391.31900000000002</c:v>
                </c:pt>
                <c:pt idx="39">
                  <c:v>400.95400000000001</c:v>
                </c:pt>
                <c:pt idx="40">
                  <c:v>410.07299999999998</c:v>
                </c:pt>
                <c:pt idx="41">
                  <c:v>422.91699999999997</c:v>
                </c:pt>
                <c:pt idx="42">
                  <c:v>431.30799999999999</c:v>
                </c:pt>
                <c:pt idx="43">
                  <c:v>441.67</c:v>
                </c:pt>
                <c:pt idx="44">
                  <c:v>451.84500000000003</c:v>
                </c:pt>
                <c:pt idx="45">
                  <c:v>462.24</c:v>
                </c:pt>
                <c:pt idx="46">
                  <c:v>470.57400000000001</c:v>
                </c:pt>
                <c:pt idx="47">
                  <c:v>483.24400000000003</c:v>
                </c:pt>
                <c:pt idx="48">
                  <c:v>489.48200000000003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290-4850-A867-76018D0918DF}"/>
            </c:ext>
          </c:extLst>
        </c:ser>
        <c:ser>
          <c:idx val="1"/>
          <c:order val="1"/>
          <c:tx>
            <c:strRef>
              <c:f>"random move"</c:f>
              <c:strCache>
                <c:ptCount val="1"/>
                <c:pt idx="0">
                  <c:v>random move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[compare3X3.csv]compare3X3!$A$1:$A$49</c:f>
              <c:numCache>
                <c:formatCode>General</c:formatCode>
                <c:ptCount val="4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</c:numCache>
            </c:numRef>
          </c:xVal>
          <c:yVal>
            <c:numRef>
              <c:f>[compare3X3.csv]compare3X3!$C$1:$C$49</c:f>
              <c:numCache>
                <c:formatCode>General</c:formatCode>
                <c:ptCount val="49"/>
                <c:pt idx="0">
                  <c:v>12.252000000000001</c:v>
                </c:pt>
                <c:pt idx="1">
                  <c:v>24.510999999999999</c:v>
                </c:pt>
                <c:pt idx="2">
                  <c:v>35.706000000000003</c:v>
                </c:pt>
                <c:pt idx="3">
                  <c:v>47.976999999999997</c:v>
                </c:pt>
                <c:pt idx="4">
                  <c:v>61.164000000000001</c:v>
                </c:pt>
                <c:pt idx="5">
                  <c:v>72.057000000000002</c:v>
                </c:pt>
                <c:pt idx="6">
                  <c:v>84.787999999999997</c:v>
                </c:pt>
                <c:pt idx="7">
                  <c:v>96.58</c:v>
                </c:pt>
                <c:pt idx="8">
                  <c:v>107.498</c:v>
                </c:pt>
                <c:pt idx="9">
                  <c:v>120.708</c:v>
                </c:pt>
                <c:pt idx="10">
                  <c:v>131.66999999999999</c:v>
                </c:pt>
                <c:pt idx="11">
                  <c:v>143.15100000000001</c:v>
                </c:pt>
                <c:pt idx="12">
                  <c:v>156.762</c:v>
                </c:pt>
                <c:pt idx="13">
                  <c:v>171.00800000000001</c:v>
                </c:pt>
                <c:pt idx="14">
                  <c:v>182.108</c:v>
                </c:pt>
                <c:pt idx="15">
                  <c:v>192.49600000000001</c:v>
                </c:pt>
                <c:pt idx="16">
                  <c:v>205.012</c:v>
                </c:pt>
                <c:pt idx="17">
                  <c:v>215.30699999999999</c:v>
                </c:pt>
                <c:pt idx="18">
                  <c:v>229.51400000000001</c:v>
                </c:pt>
                <c:pt idx="19">
                  <c:v>241.93299999999999</c:v>
                </c:pt>
                <c:pt idx="20">
                  <c:v>250.89599999999999</c:v>
                </c:pt>
                <c:pt idx="21">
                  <c:v>265.37799999999999</c:v>
                </c:pt>
                <c:pt idx="22">
                  <c:v>276.87400000000002</c:v>
                </c:pt>
                <c:pt idx="23">
                  <c:v>289.95</c:v>
                </c:pt>
                <c:pt idx="24">
                  <c:v>301.07499999999999</c:v>
                </c:pt>
                <c:pt idx="25">
                  <c:v>312.70999999999998</c:v>
                </c:pt>
                <c:pt idx="26">
                  <c:v>324.56700000000001</c:v>
                </c:pt>
                <c:pt idx="27">
                  <c:v>337.89600000000002</c:v>
                </c:pt>
                <c:pt idx="28">
                  <c:v>350.30599999999998</c:v>
                </c:pt>
                <c:pt idx="29">
                  <c:v>362.55</c:v>
                </c:pt>
                <c:pt idx="30">
                  <c:v>375.04300000000001</c:v>
                </c:pt>
                <c:pt idx="31">
                  <c:v>384.767</c:v>
                </c:pt>
                <c:pt idx="32">
                  <c:v>399.916</c:v>
                </c:pt>
                <c:pt idx="33">
                  <c:v>409.15800000000002</c:v>
                </c:pt>
                <c:pt idx="34">
                  <c:v>420.74200000000002</c:v>
                </c:pt>
                <c:pt idx="35">
                  <c:v>434.89600000000002</c:v>
                </c:pt>
                <c:pt idx="36">
                  <c:v>446.00400000000002</c:v>
                </c:pt>
                <c:pt idx="37">
                  <c:v>457.71100000000001</c:v>
                </c:pt>
                <c:pt idx="38">
                  <c:v>469.61799999999999</c:v>
                </c:pt>
                <c:pt idx="39">
                  <c:v>478.93900000000002</c:v>
                </c:pt>
                <c:pt idx="40">
                  <c:v>491.28</c:v>
                </c:pt>
                <c:pt idx="41">
                  <c:v>504.82499999999999</c:v>
                </c:pt>
                <c:pt idx="42">
                  <c:v>517.03899999999999</c:v>
                </c:pt>
                <c:pt idx="43">
                  <c:v>527.59500000000003</c:v>
                </c:pt>
                <c:pt idx="44">
                  <c:v>540.77</c:v>
                </c:pt>
                <c:pt idx="45">
                  <c:v>551.32799999999997</c:v>
                </c:pt>
                <c:pt idx="46">
                  <c:v>565.71100000000001</c:v>
                </c:pt>
                <c:pt idx="47">
                  <c:v>575.82000000000005</c:v>
                </c:pt>
                <c:pt idx="48">
                  <c:v>591.096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290-4850-A867-76018D0918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6284592"/>
        <c:axId val="1096285136"/>
      </c:scatterChart>
      <c:valAx>
        <c:axId val="1096284592"/>
        <c:scaling>
          <c:orientation val="minMax"/>
          <c:max val="5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lang="zh-TW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Schoolbook" pitchFamily="18" charset="0"/>
                <a:ea typeface="+mn-ea"/>
                <a:cs typeface="+mn-cs"/>
              </a:defRPr>
            </a:pPr>
            <a:endParaRPr lang="zh-TW"/>
          </a:p>
        </c:txPr>
        <c:crossAx val="1096285136"/>
        <c:crosses val="autoZero"/>
        <c:crossBetween val="midCat"/>
      </c:valAx>
      <c:valAx>
        <c:axId val="1096285136"/>
        <c:scaling>
          <c:orientation val="minMax"/>
          <c:max val="6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lang="zh-TW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Schoolbook" pitchFamily="18" charset="0"/>
                <a:ea typeface="+mn-ea"/>
                <a:cs typeface="+mn-cs"/>
              </a:defRPr>
            </a:pPr>
            <a:endParaRPr lang="zh-TW"/>
          </a:p>
        </c:txPr>
        <c:crossAx val="10962845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 rot="0" spcFirstLastPara="0" vertOverflow="ellipsis" horzOverflow="overflow" vert="horz" wrap="square" anchor="ctr" anchorCtr="1"/>
    <a:lstStyle/>
    <a:p>
      <a:pPr>
        <a:defRPr lang="zh-TW" sz="1000" kern="1200">
          <a:solidFill>
            <a:schemeClr val="tx1"/>
          </a:solidFill>
          <a:latin typeface="+mn-lt"/>
          <a:ea typeface="+mn-ea"/>
          <a:cs typeface="+mn-cs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689083371718104E-2"/>
          <c:y val="3.8495188101487297E-2"/>
          <c:w val="0.899976969138646"/>
          <c:h val="0.74687664041994695"/>
        </c:manualLayout>
      </c:layout>
      <c:scatterChart>
        <c:scatterStyle val="lineMarker"/>
        <c:varyColors val="0"/>
        <c:ser>
          <c:idx val="0"/>
          <c:order val="0"/>
          <c:tx>
            <c:strRef>
              <c:f>"random elimination"</c:f>
              <c:strCache>
                <c:ptCount val="1"/>
                <c:pt idx="0">
                  <c:v>random elimination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[compare9X9_8strategy.csv]compare9X9_8strategy!$A$1:$A$50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[compare9X9_8strategy.csv]compare9X9_8strategy!$B$1:$B$50</c:f>
              <c:numCache>
                <c:formatCode>General</c:formatCode>
                <c:ptCount val="50"/>
                <c:pt idx="0">
                  <c:v>13.2865</c:v>
                </c:pt>
                <c:pt idx="1">
                  <c:v>25.650500000000001</c:v>
                </c:pt>
                <c:pt idx="2">
                  <c:v>37.764000000000003</c:v>
                </c:pt>
                <c:pt idx="3">
                  <c:v>50.6355</c:v>
                </c:pt>
                <c:pt idx="4">
                  <c:v>63.146000000000001</c:v>
                </c:pt>
                <c:pt idx="5">
                  <c:v>75.191999999999993</c:v>
                </c:pt>
                <c:pt idx="6">
                  <c:v>87.331500000000005</c:v>
                </c:pt>
                <c:pt idx="7">
                  <c:v>99.766999999999996</c:v>
                </c:pt>
                <c:pt idx="8">
                  <c:v>113.09650000000001</c:v>
                </c:pt>
                <c:pt idx="9">
                  <c:v>124.29649999999999</c:v>
                </c:pt>
                <c:pt idx="10">
                  <c:v>136.49199999999999</c:v>
                </c:pt>
                <c:pt idx="11">
                  <c:v>149.8295</c:v>
                </c:pt>
                <c:pt idx="12">
                  <c:v>161.57400000000001</c:v>
                </c:pt>
                <c:pt idx="13">
                  <c:v>175.4485</c:v>
                </c:pt>
                <c:pt idx="14">
                  <c:v>186.40799999999999</c:v>
                </c:pt>
                <c:pt idx="15">
                  <c:v>198.5275</c:v>
                </c:pt>
                <c:pt idx="16">
                  <c:v>208.929</c:v>
                </c:pt>
                <c:pt idx="17">
                  <c:v>224.93799999999999</c:v>
                </c:pt>
                <c:pt idx="18">
                  <c:v>235.00450000000001</c:v>
                </c:pt>
                <c:pt idx="19">
                  <c:v>248.60249999999999</c:v>
                </c:pt>
                <c:pt idx="20">
                  <c:v>263.06599999999997</c:v>
                </c:pt>
                <c:pt idx="21">
                  <c:v>275.75200000000001</c:v>
                </c:pt>
                <c:pt idx="22">
                  <c:v>282.16000000000003</c:v>
                </c:pt>
                <c:pt idx="23">
                  <c:v>297.27050000000003</c:v>
                </c:pt>
                <c:pt idx="24">
                  <c:v>308.51150000000001</c:v>
                </c:pt>
                <c:pt idx="25">
                  <c:v>321.78050000000002</c:v>
                </c:pt>
                <c:pt idx="26">
                  <c:v>336.60500000000002</c:v>
                </c:pt>
                <c:pt idx="27">
                  <c:v>348.61200000000002</c:v>
                </c:pt>
                <c:pt idx="28">
                  <c:v>357.7885</c:v>
                </c:pt>
                <c:pt idx="29">
                  <c:v>371.01650000000001</c:v>
                </c:pt>
                <c:pt idx="30">
                  <c:v>383.00549999999998</c:v>
                </c:pt>
                <c:pt idx="31">
                  <c:v>390.93849999999998</c:v>
                </c:pt>
                <c:pt idx="32">
                  <c:v>405.76600000000002</c:v>
                </c:pt>
                <c:pt idx="33">
                  <c:v>422.2525</c:v>
                </c:pt>
                <c:pt idx="34">
                  <c:v>431.57299999999998</c:v>
                </c:pt>
                <c:pt idx="35">
                  <c:v>446.64049999999997</c:v>
                </c:pt>
                <c:pt idx="36">
                  <c:v>457.81950000000001</c:v>
                </c:pt>
                <c:pt idx="37">
                  <c:v>464</c:v>
                </c:pt>
                <c:pt idx="38">
                  <c:v>483.90100000000001</c:v>
                </c:pt>
                <c:pt idx="39">
                  <c:v>495.46249999999998</c:v>
                </c:pt>
                <c:pt idx="40">
                  <c:v>507.86799999999999</c:v>
                </c:pt>
                <c:pt idx="41">
                  <c:v>522.22500000000002</c:v>
                </c:pt>
                <c:pt idx="42">
                  <c:v>531.76549999999997</c:v>
                </c:pt>
                <c:pt idx="43">
                  <c:v>542.31050000000005</c:v>
                </c:pt>
                <c:pt idx="44">
                  <c:v>555.86249999999995</c:v>
                </c:pt>
                <c:pt idx="45">
                  <c:v>566.63800000000003</c:v>
                </c:pt>
                <c:pt idx="46">
                  <c:v>580.51649999999995</c:v>
                </c:pt>
                <c:pt idx="47">
                  <c:v>588.3655</c:v>
                </c:pt>
                <c:pt idx="48">
                  <c:v>604.77650000000006</c:v>
                </c:pt>
                <c:pt idx="49">
                  <c:v>616.00049999999999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090-4E37-8AA1-3F5B6C2C6100}"/>
            </c:ext>
          </c:extLst>
        </c:ser>
        <c:ser>
          <c:idx val="1"/>
          <c:order val="1"/>
          <c:tx>
            <c:strRef>
              <c:f>"Vertical Elimination first"</c:f>
              <c:strCache>
                <c:ptCount val="1"/>
                <c:pt idx="0">
                  <c:v>Vertical Elimination first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[compare9X9_8strategy.csv]compare9X9_8strategy!$A$1:$A$50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[compare9X9_8strategy.csv]compare9X9_8strategy!$C$1:$C$50</c:f>
              <c:numCache>
                <c:formatCode>General</c:formatCode>
                <c:ptCount val="50"/>
                <c:pt idx="0">
                  <c:v>12.172499999999999</c:v>
                </c:pt>
                <c:pt idx="1">
                  <c:v>23.391500000000001</c:v>
                </c:pt>
                <c:pt idx="2">
                  <c:v>36.481000000000002</c:v>
                </c:pt>
                <c:pt idx="3">
                  <c:v>47.978000000000002</c:v>
                </c:pt>
                <c:pt idx="4">
                  <c:v>58.795000000000002</c:v>
                </c:pt>
                <c:pt idx="5">
                  <c:v>70.866500000000002</c:v>
                </c:pt>
                <c:pt idx="6">
                  <c:v>82.900499999999994</c:v>
                </c:pt>
                <c:pt idx="7">
                  <c:v>93.894499999999994</c:v>
                </c:pt>
                <c:pt idx="8">
                  <c:v>106.996</c:v>
                </c:pt>
                <c:pt idx="9">
                  <c:v>117.405</c:v>
                </c:pt>
                <c:pt idx="10">
                  <c:v>130.10499999999999</c:v>
                </c:pt>
                <c:pt idx="11">
                  <c:v>139.79150000000001</c:v>
                </c:pt>
                <c:pt idx="12">
                  <c:v>151.292</c:v>
                </c:pt>
                <c:pt idx="13">
                  <c:v>165.30250000000001</c:v>
                </c:pt>
                <c:pt idx="14">
                  <c:v>175.57499999999999</c:v>
                </c:pt>
                <c:pt idx="15">
                  <c:v>187.108</c:v>
                </c:pt>
                <c:pt idx="16">
                  <c:v>200.69200000000001</c:v>
                </c:pt>
                <c:pt idx="17">
                  <c:v>210.88149999999999</c:v>
                </c:pt>
                <c:pt idx="18">
                  <c:v>222.9205</c:v>
                </c:pt>
                <c:pt idx="19">
                  <c:v>234.37</c:v>
                </c:pt>
                <c:pt idx="20">
                  <c:v>246.30250000000001</c:v>
                </c:pt>
                <c:pt idx="21">
                  <c:v>256.45650000000001</c:v>
                </c:pt>
                <c:pt idx="22">
                  <c:v>267.50599999999997</c:v>
                </c:pt>
                <c:pt idx="23">
                  <c:v>277.88549999999998</c:v>
                </c:pt>
                <c:pt idx="24">
                  <c:v>289.71600000000001</c:v>
                </c:pt>
                <c:pt idx="25">
                  <c:v>301.351</c:v>
                </c:pt>
                <c:pt idx="26">
                  <c:v>313.8845</c:v>
                </c:pt>
                <c:pt idx="27">
                  <c:v>325.79899999999998</c:v>
                </c:pt>
                <c:pt idx="28">
                  <c:v>336.14749999999998</c:v>
                </c:pt>
                <c:pt idx="29">
                  <c:v>348.82100000000003</c:v>
                </c:pt>
                <c:pt idx="30">
                  <c:v>361.59249999999997</c:v>
                </c:pt>
                <c:pt idx="31">
                  <c:v>372.08100000000002</c:v>
                </c:pt>
                <c:pt idx="32">
                  <c:v>384.28399999999999</c:v>
                </c:pt>
                <c:pt idx="33">
                  <c:v>396.48149999999998</c:v>
                </c:pt>
                <c:pt idx="34">
                  <c:v>407.93</c:v>
                </c:pt>
                <c:pt idx="35">
                  <c:v>415.68049999999999</c:v>
                </c:pt>
                <c:pt idx="36">
                  <c:v>431.05799999999999</c:v>
                </c:pt>
                <c:pt idx="37">
                  <c:v>438.31900000000002</c:v>
                </c:pt>
                <c:pt idx="38">
                  <c:v>451.28899999999999</c:v>
                </c:pt>
                <c:pt idx="39">
                  <c:v>465.31099999999998</c:v>
                </c:pt>
                <c:pt idx="40">
                  <c:v>473.73</c:v>
                </c:pt>
                <c:pt idx="41">
                  <c:v>487.08800000000002</c:v>
                </c:pt>
                <c:pt idx="42">
                  <c:v>496.24700000000001</c:v>
                </c:pt>
                <c:pt idx="43">
                  <c:v>509.25650000000002</c:v>
                </c:pt>
                <c:pt idx="44">
                  <c:v>520.26149999999996</c:v>
                </c:pt>
                <c:pt idx="45">
                  <c:v>529.59050000000002</c:v>
                </c:pt>
                <c:pt idx="46">
                  <c:v>546.28399999999999</c:v>
                </c:pt>
                <c:pt idx="47">
                  <c:v>556.48</c:v>
                </c:pt>
                <c:pt idx="48">
                  <c:v>567.60299999999995</c:v>
                </c:pt>
                <c:pt idx="49">
                  <c:v>575.21199999999999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090-4E37-8AA1-3F5B6C2C6100}"/>
            </c:ext>
          </c:extLst>
        </c:ser>
        <c:ser>
          <c:idx val="2"/>
          <c:order val="2"/>
          <c:tx>
            <c:strRef>
              <c:f>"Horizontal Elimination first"</c:f>
              <c:strCache>
                <c:ptCount val="1"/>
                <c:pt idx="0">
                  <c:v>Horizontal Elimination first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[compare9X9_8strategy.csv]compare9X9_8strategy!$A$1:$A$50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[compare9X9_8strategy.csv]compare9X9_8strategy!$D$1:$D$50</c:f>
              <c:numCache>
                <c:formatCode>General</c:formatCode>
                <c:ptCount val="50"/>
                <c:pt idx="0">
                  <c:v>13.914999999999999</c:v>
                </c:pt>
                <c:pt idx="1">
                  <c:v>26.765999999999998</c:v>
                </c:pt>
                <c:pt idx="2">
                  <c:v>40.088000000000001</c:v>
                </c:pt>
                <c:pt idx="3">
                  <c:v>53.474499999999999</c:v>
                </c:pt>
                <c:pt idx="4">
                  <c:v>65.861999999999995</c:v>
                </c:pt>
                <c:pt idx="5">
                  <c:v>78.657499999999999</c:v>
                </c:pt>
                <c:pt idx="6">
                  <c:v>91.106499999999997</c:v>
                </c:pt>
                <c:pt idx="7">
                  <c:v>104.649</c:v>
                </c:pt>
                <c:pt idx="8">
                  <c:v>117.289</c:v>
                </c:pt>
                <c:pt idx="9">
                  <c:v>129.22399999999999</c:v>
                </c:pt>
                <c:pt idx="10">
                  <c:v>141.6995</c:v>
                </c:pt>
                <c:pt idx="11">
                  <c:v>154.09549999999999</c:v>
                </c:pt>
                <c:pt idx="12">
                  <c:v>166.041</c:v>
                </c:pt>
                <c:pt idx="13">
                  <c:v>179.52099999999999</c:v>
                </c:pt>
                <c:pt idx="14">
                  <c:v>191.93450000000001</c:v>
                </c:pt>
                <c:pt idx="15">
                  <c:v>206.59700000000001</c:v>
                </c:pt>
                <c:pt idx="16">
                  <c:v>216.77850000000001</c:v>
                </c:pt>
                <c:pt idx="17">
                  <c:v>229.72800000000001</c:v>
                </c:pt>
                <c:pt idx="18">
                  <c:v>243.20750000000001</c:v>
                </c:pt>
                <c:pt idx="19">
                  <c:v>254.39500000000001</c:v>
                </c:pt>
                <c:pt idx="20">
                  <c:v>270.18700000000001</c:v>
                </c:pt>
                <c:pt idx="21">
                  <c:v>277.51150000000001</c:v>
                </c:pt>
                <c:pt idx="22">
                  <c:v>292.00400000000002</c:v>
                </c:pt>
                <c:pt idx="23">
                  <c:v>303.28050000000002</c:v>
                </c:pt>
                <c:pt idx="24">
                  <c:v>318.75299999999999</c:v>
                </c:pt>
                <c:pt idx="25">
                  <c:v>330.24400000000003</c:v>
                </c:pt>
                <c:pt idx="26">
                  <c:v>341.95</c:v>
                </c:pt>
                <c:pt idx="27">
                  <c:v>353.89150000000001</c:v>
                </c:pt>
                <c:pt idx="28">
                  <c:v>367.16849999999999</c:v>
                </c:pt>
                <c:pt idx="29">
                  <c:v>380.267</c:v>
                </c:pt>
                <c:pt idx="30">
                  <c:v>390.11349999999999</c:v>
                </c:pt>
                <c:pt idx="31">
                  <c:v>403.13799999999998</c:v>
                </c:pt>
                <c:pt idx="32">
                  <c:v>419.7235</c:v>
                </c:pt>
                <c:pt idx="33">
                  <c:v>430.41550000000001</c:v>
                </c:pt>
                <c:pt idx="34">
                  <c:v>442.33850000000001</c:v>
                </c:pt>
                <c:pt idx="35">
                  <c:v>455.45650000000001</c:v>
                </c:pt>
                <c:pt idx="36">
                  <c:v>468.21800000000002</c:v>
                </c:pt>
                <c:pt idx="37">
                  <c:v>481.45299999999997</c:v>
                </c:pt>
                <c:pt idx="38">
                  <c:v>494.03449999999998</c:v>
                </c:pt>
                <c:pt idx="39">
                  <c:v>505.416</c:v>
                </c:pt>
                <c:pt idx="40">
                  <c:v>522.50850000000003</c:v>
                </c:pt>
                <c:pt idx="41">
                  <c:v>528.67750000000001</c:v>
                </c:pt>
                <c:pt idx="42">
                  <c:v>542.42449999999997</c:v>
                </c:pt>
                <c:pt idx="43">
                  <c:v>557.35</c:v>
                </c:pt>
                <c:pt idx="44">
                  <c:v>569.68299999999999</c:v>
                </c:pt>
                <c:pt idx="45">
                  <c:v>580.38400000000001</c:v>
                </c:pt>
                <c:pt idx="46">
                  <c:v>593.53099999999995</c:v>
                </c:pt>
                <c:pt idx="47">
                  <c:v>604.35249999999996</c:v>
                </c:pt>
                <c:pt idx="48">
                  <c:v>618.30150000000003</c:v>
                </c:pt>
                <c:pt idx="49">
                  <c:v>627.59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090-4E37-8AA1-3F5B6C2C6100}"/>
            </c:ext>
          </c:extLst>
        </c:ser>
        <c:ser>
          <c:idx val="3"/>
          <c:order val="3"/>
          <c:tx>
            <c:strRef>
              <c:f>"Deeper&amp;Horizontal Elimination first"</c:f>
              <c:strCache>
                <c:ptCount val="1"/>
                <c:pt idx="0">
                  <c:v>Deeper&amp;Horizontal Elimination first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[compare9X9_8strategy.csv]compare9X9_8strategy!$A$1:$A$50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[compare9X9_8strategy.csv]compare9X9_8strategy!$E$1:$E$50</c:f>
              <c:numCache>
                <c:formatCode>General</c:formatCode>
                <c:ptCount val="50"/>
                <c:pt idx="0">
                  <c:v>13.9945</c:v>
                </c:pt>
                <c:pt idx="1">
                  <c:v>28.616</c:v>
                </c:pt>
                <c:pt idx="2">
                  <c:v>43.082000000000001</c:v>
                </c:pt>
                <c:pt idx="3">
                  <c:v>56.917000000000002</c:v>
                </c:pt>
                <c:pt idx="4">
                  <c:v>71.043999999999997</c:v>
                </c:pt>
                <c:pt idx="5">
                  <c:v>85.653000000000006</c:v>
                </c:pt>
                <c:pt idx="6">
                  <c:v>100.292</c:v>
                </c:pt>
                <c:pt idx="7">
                  <c:v>114.4825</c:v>
                </c:pt>
                <c:pt idx="8">
                  <c:v>129.37649999999999</c:v>
                </c:pt>
                <c:pt idx="9">
                  <c:v>143.37950000000001</c:v>
                </c:pt>
                <c:pt idx="10">
                  <c:v>157.251</c:v>
                </c:pt>
                <c:pt idx="11">
                  <c:v>171.70099999999999</c:v>
                </c:pt>
                <c:pt idx="12">
                  <c:v>185.5385</c:v>
                </c:pt>
                <c:pt idx="13">
                  <c:v>199.95249999999999</c:v>
                </c:pt>
                <c:pt idx="14">
                  <c:v>214.03200000000001</c:v>
                </c:pt>
                <c:pt idx="15">
                  <c:v>228.14449999999999</c:v>
                </c:pt>
                <c:pt idx="16">
                  <c:v>242.56100000000001</c:v>
                </c:pt>
                <c:pt idx="17">
                  <c:v>256.18099999999998</c:v>
                </c:pt>
                <c:pt idx="18">
                  <c:v>275.70150000000001</c:v>
                </c:pt>
                <c:pt idx="19">
                  <c:v>285.58699999999999</c:v>
                </c:pt>
                <c:pt idx="20">
                  <c:v>298.49700000000001</c:v>
                </c:pt>
                <c:pt idx="21">
                  <c:v>315.18950000000001</c:v>
                </c:pt>
                <c:pt idx="22">
                  <c:v>326.0915</c:v>
                </c:pt>
                <c:pt idx="23">
                  <c:v>341.65949999999998</c:v>
                </c:pt>
                <c:pt idx="24">
                  <c:v>356.99650000000003</c:v>
                </c:pt>
                <c:pt idx="25">
                  <c:v>372.49250000000001</c:v>
                </c:pt>
                <c:pt idx="26">
                  <c:v>383.4325</c:v>
                </c:pt>
                <c:pt idx="27">
                  <c:v>403.23</c:v>
                </c:pt>
                <c:pt idx="28">
                  <c:v>413.721</c:v>
                </c:pt>
                <c:pt idx="29">
                  <c:v>428.89</c:v>
                </c:pt>
                <c:pt idx="30">
                  <c:v>443.11099999999999</c:v>
                </c:pt>
                <c:pt idx="31">
                  <c:v>457.08550000000002</c:v>
                </c:pt>
                <c:pt idx="32">
                  <c:v>471.93150000000003</c:v>
                </c:pt>
                <c:pt idx="33">
                  <c:v>487.13900000000001</c:v>
                </c:pt>
                <c:pt idx="34">
                  <c:v>498.01499999999999</c:v>
                </c:pt>
                <c:pt idx="35">
                  <c:v>511.01299999999998</c:v>
                </c:pt>
                <c:pt idx="36">
                  <c:v>533.43849999999998</c:v>
                </c:pt>
                <c:pt idx="37">
                  <c:v>543.86800000000005</c:v>
                </c:pt>
                <c:pt idx="38">
                  <c:v>556.95500000000004</c:v>
                </c:pt>
                <c:pt idx="39">
                  <c:v>571.93849999999998</c:v>
                </c:pt>
                <c:pt idx="40">
                  <c:v>585.04449999999997</c:v>
                </c:pt>
                <c:pt idx="41">
                  <c:v>599.06299999999999</c:v>
                </c:pt>
                <c:pt idx="42">
                  <c:v>611.57849999999996</c:v>
                </c:pt>
                <c:pt idx="43">
                  <c:v>634.92399999999998</c:v>
                </c:pt>
                <c:pt idx="44">
                  <c:v>643.71</c:v>
                </c:pt>
                <c:pt idx="45">
                  <c:v>657.4375</c:v>
                </c:pt>
                <c:pt idx="46">
                  <c:v>672.04849999999999</c:v>
                </c:pt>
                <c:pt idx="47">
                  <c:v>690.11950000000002</c:v>
                </c:pt>
                <c:pt idx="48">
                  <c:v>697.44749999999999</c:v>
                </c:pt>
                <c:pt idx="49">
                  <c:v>713.24549999999999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090-4E37-8AA1-3F5B6C2C6100}"/>
            </c:ext>
          </c:extLst>
        </c:ser>
        <c:ser>
          <c:idx val="4"/>
          <c:order val="4"/>
          <c:tx>
            <c:strRef>
              <c:f>"Deeper&amp;Vertical Elimination first"</c:f>
              <c:strCache>
                <c:ptCount val="1"/>
                <c:pt idx="0">
                  <c:v>Deeper&amp;Vertical Elimination first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[compare9X9_8strategy.csv]compare9X9_8strategy!$A$1:$A$50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[compare9X9_8strategy.csv]compare9X9_8strategy!$F$1:$F$50</c:f>
              <c:numCache>
                <c:formatCode>General</c:formatCode>
                <c:ptCount val="50"/>
                <c:pt idx="0">
                  <c:v>18.457999999999998</c:v>
                </c:pt>
                <c:pt idx="1">
                  <c:v>36.270000000000003</c:v>
                </c:pt>
                <c:pt idx="2">
                  <c:v>54.055500000000002</c:v>
                </c:pt>
                <c:pt idx="3">
                  <c:v>69.754000000000005</c:v>
                </c:pt>
                <c:pt idx="4">
                  <c:v>88.271000000000001</c:v>
                </c:pt>
                <c:pt idx="5">
                  <c:v>108.46250000000001</c:v>
                </c:pt>
                <c:pt idx="6">
                  <c:v>122.3045</c:v>
                </c:pt>
                <c:pt idx="7">
                  <c:v>141.67500000000001</c:v>
                </c:pt>
                <c:pt idx="8">
                  <c:v>159.41249999999999</c:v>
                </c:pt>
                <c:pt idx="9">
                  <c:v>178.8365</c:v>
                </c:pt>
                <c:pt idx="10">
                  <c:v>195.774</c:v>
                </c:pt>
                <c:pt idx="11">
                  <c:v>211.0335</c:v>
                </c:pt>
                <c:pt idx="12">
                  <c:v>228.536</c:v>
                </c:pt>
                <c:pt idx="13">
                  <c:v>245.7825</c:v>
                </c:pt>
                <c:pt idx="14">
                  <c:v>267.59649999999999</c:v>
                </c:pt>
                <c:pt idx="15">
                  <c:v>283.51</c:v>
                </c:pt>
                <c:pt idx="16">
                  <c:v>300.91950000000003</c:v>
                </c:pt>
                <c:pt idx="17">
                  <c:v>318.23349999999999</c:v>
                </c:pt>
                <c:pt idx="18">
                  <c:v>332.62549999999999</c:v>
                </c:pt>
                <c:pt idx="19">
                  <c:v>351.1105</c:v>
                </c:pt>
                <c:pt idx="20">
                  <c:v>369.48</c:v>
                </c:pt>
                <c:pt idx="21">
                  <c:v>388.50049999999999</c:v>
                </c:pt>
                <c:pt idx="22">
                  <c:v>406.09649999999999</c:v>
                </c:pt>
                <c:pt idx="23">
                  <c:v>423.3365</c:v>
                </c:pt>
                <c:pt idx="24">
                  <c:v>439.77550000000002</c:v>
                </c:pt>
                <c:pt idx="25">
                  <c:v>458.80149999999998</c:v>
                </c:pt>
                <c:pt idx="26">
                  <c:v>476.80250000000001</c:v>
                </c:pt>
                <c:pt idx="27">
                  <c:v>490.17599999999999</c:v>
                </c:pt>
                <c:pt idx="28">
                  <c:v>508.85449999999997</c:v>
                </c:pt>
                <c:pt idx="29">
                  <c:v>529.17200000000003</c:v>
                </c:pt>
                <c:pt idx="30">
                  <c:v>544.10249999999996</c:v>
                </c:pt>
                <c:pt idx="31">
                  <c:v>564.00049999999999</c:v>
                </c:pt>
                <c:pt idx="32">
                  <c:v>581.59249999999997</c:v>
                </c:pt>
                <c:pt idx="33">
                  <c:v>597.20100000000002</c:v>
                </c:pt>
                <c:pt idx="34">
                  <c:v>617.28599999999994</c:v>
                </c:pt>
                <c:pt idx="35">
                  <c:v>638.85599999999999</c:v>
                </c:pt>
                <c:pt idx="36">
                  <c:v>648.96050000000002</c:v>
                </c:pt>
                <c:pt idx="37">
                  <c:v>669.13</c:v>
                </c:pt>
                <c:pt idx="38">
                  <c:v>690.30600000000004</c:v>
                </c:pt>
                <c:pt idx="39">
                  <c:v>704.75850000000003</c:v>
                </c:pt>
                <c:pt idx="40">
                  <c:v>718.61149999999998</c:v>
                </c:pt>
                <c:pt idx="41">
                  <c:v>738.02</c:v>
                </c:pt>
                <c:pt idx="42">
                  <c:v>760.23450000000003</c:v>
                </c:pt>
                <c:pt idx="43">
                  <c:v>777.36800000000005</c:v>
                </c:pt>
                <c:pt idx="44">
                  <c:v>793.65099999999995</c:v>
                </c:pt>
                <c:pt idx="45">
                  <c:v>813.99649999999997</c:v>
                </c:pt>
                <c:pt idx="46">
                  <c:v>831.02300000000002</c:v>
                </c:pt>
                <c:pt idx="47">
                  <c:v>838.35599999999999</c:v>
                </c:pt>
                <c:pt idx="48">
                  <c:v>863.10850000000005</c:v>
                </c:pt>
                <c:pt idx="49">
                  <c:v>880.09950000000003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090-4E37-8AA1-3F5B6C2C61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5893780"/>
        <c:axId val="151179660"/>
      </c:scatterChart>
      <c:valAx>
        <c:axId val="4658937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lang="zh-TW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1179660"/>
        <c:crosses val="autoZero"/>
        <c:crossBetween val="midCat"/>
      </c:valAx>
      <c:valAx>
        <c:axId val="1511796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lang="zh-TW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658937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8010133578996"/>
          <c:y val="0.83902012248468905"/>
          <c:w val="0.72040534315983396"/>
          <c:h val="0.15573053368329001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horzOverflow="overflow" vert="horz" wrap="square" anchor="ctr" anchorCtr="1"/>
        <a:lstStyle/>
        <a:p>
          <a:pPr>
            <a:defRPr lang="zh-TW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 rot="0" spcFirstLastPara="0" vertOverflow="ellipsis" horzOverflow="overflow" vert="horz" wrap="square" anchor="ctr" anchorCtr="1"/>
    <a:lstStyle/>
    <a:p>
      <a:pPr>
        <a:defRPr lang="zh-TW" sz="1000" kern="1200">
          <a:solidFill>
            <a:schemeClr val="tx1"/>
          </a:solidFill>
          <a:latin typeface="+mn-lt"/>
          <a:ea typeface="+mn-ea"/>
          <a:cs typeface="+mn-cs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6967E-542D-46BB-99C2-28920E914199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37628-B820-42EF-A241-CE9D2C9CD08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37628-B820-42EF-A241-CE9D2C9CD08B}" type="slidenum">
              <a:rPr lang="zh-TW" altLang="en-US" smtClean="0"/>
              <a:t>21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37628-B820-42EF-A241-CE9D2C9CD08B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5250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37628-B820-42EF-A241-CE9D2C9CD08B}" type="slidenum">
              <a:rPr lang="zh-TW" altLang="en-US" smtClean="0"/>
              <a:t>23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37628-B820-42EF-A241-CE9D2C9CD08B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731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37628-B820-42EF-A241-CE9D2C9CD08B}" type="slidenum">
              <a:rPr lang="zh-TW" altLang="en-US" smtClean="0"/>
              <a:t>25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85D4-0E3F-40AA-9D14-C03DAF325C7A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32DC-5DFC-4353-983F-9930BA98B6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85D4-0E3F-40AA-9D14-C03DAF325C7A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32DC-5DFC-4353-983F-9930BA98B6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85D4-0E3F-40AA-9D14-C03DAF325C7A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32DC-5DFC-4353-983F-9930BA98B6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85D4-0E3F-40AA-9D14-C03DAF325C7A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32DC-5DFC-4353-983F-9930BA98B6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85D4-0E3F-40AA-9D14-C03DAF325C7A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32DC-5DFC-4353-983F-9930BA98B6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85D4-0E3F-40AA-9D14-C03DAF325C7A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32DC-5DFC-4353-983F-9930BA98B6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85D4-0E3F-40AA-9D14-C03DAF325C7A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32DC-5DFC-4353-983F-9930BA98B6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85D4-0E3F-40AA-9D14-C03DAF325C7A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32DC-5DFC-4353-983F-9930BA98B6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85D4-0E3F-40AA-9D14-C03DAF325C7A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32DC-5DFC-4353-983F-9930BA98B6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85D4-0E3F-40AA-9D14-C03DAF325C7A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32DC-5DFC-4353-983F-9930BA98B6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85D4-0E3F-40AA-9D14-C03DAF325C7A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32DC-5DFC-4353-983F-9930BA98B6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85D4-0E3F-40AA-9D14-C03DAF325C7A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32DC-5DFC-4353-983F-9930BA98B6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85D4-0E3F-40AA-9D14-C03DAF325C7A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32DC-5DFC-4353-983F-9930BA98B6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85D4-0E3F-40AA-9D14-C03DAF325C7A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32DC-5DFC-4353-983F-9930BA98B6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85D4-0E3F-40AA-9D14-C03DAF325C7A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32DC-5DFC-4353-983F-9930BA98B60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85D4-0E3F-40AA-9D14-C03DAF325C7A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32DC-5DFC-4353-983F-9930BA98B6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85D4-0E3F-40AA-9D14-C03DAF325C7A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32DC-5DFC-4353-983F-9930BA98B60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85D4-0E3F-40AA-9D14-C03DAF325C7A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32DC-5DFC-4353-983F-9930BA98B6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85D4-0E3F-40AA-9D14-C03DAF325C7A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32DC-5DFC-4353-983F-9930BA98B6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85D4-0E3F-40AA-9D14-C03DAF325C7A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32DC-5DFC-4353-983F-9930BA98B6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85D4-0E3F-40AA-9D14-C03DAF325C7A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32DC-5DFC-4353-983F-9930BA98B6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85D4-0E3F-40AA-9D14-C03DAF325C7A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32DC-5DFC-4353-983F-9930BA98B6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85D4-0E3F-40AA-9D14-C03DAF325C7A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32DC-5DFC-4353-983F-9930BA98B6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85D4-0E3F-40AA-9D14-C03DAF325C7A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32DC-5DFC-4353-983F-9930BA98B6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85D4-0E3F-40AA-9D14-C03DAF325C7A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32DC-5DFC-4353-983F-9930BA98B6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85D4-0E3F-40AA-9D14-C03DAF325C7A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32DC-5DFC-4353-983F-9930BA98B6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F85D4-0E3F-40AA-9D14-C03DAF325C7A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832DC-5DFC-4353-983F-9930BA98B6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F85D4-0E3F-40AA-9D14-C03DAF325C7A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832DC-5DFC-4353-983F-9930BA98B6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Century Gothic" pitchFamily="34" charset="0"/>
              </a:defRPr>
            </a:lvl1pPr>
          </a:lstStyle>
          <a:p>
            <a:fld id="{ADDF85D4-0E3F-40AA-9D14-C03DAF325C7A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Century Gothic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accent1"/>
                </a:solidFill>
                <a:latin typeface="Century Gothic" pitchFamily="34" charset="0"/>
              </a:defRPr>
            </a:lvl1pPr>
          </a:lstStyle>
          <a:p>
            <a:fld id="{540832DC-5DFC-4353-983F-9930BA98B6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800" kern="1200" baseline="0">
          <a:solidFill>
            <a:schemeClr val="accent1"/>
          </a:solidFill>
          <a:latin typeface="Century Gothic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200" kern="1200" baseline="0">
          <a:solidFill>
            <a:schemeClr val="tx1">
              <a:lumMod val="75000"/>
              <a:lumOff val="25000"/>
            </a:schemeClr>
          </a:solidFill>
          <a:latin typeface="Century Gothic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kern="1200" baseline="0">
          <a:solidFill>
            <a:schemeClr val="tx1">
              <a:lumMod val="75000"/>
              <a:lumOff val="25000"/>
            </a:schemeClr>
          </a:solidFill>
          <a:latin typeface="Century Gothic" pitchFamily="34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 baseline="0">
          <a:solidFill>
            <a:schemeClr val="tx1">
              <a:lumMod val="75000"/>
              <a:lumOff val="25000"/>
            </a:schemeClr>
          </a:solidFill>
          <a:latin typeface="Century Gothic" pitchFamily="34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kern="1200" baseline="0">
          <a:solidFill>
            <a:schemeClr val="tx1">
              <a:lumMod val="75000"/>
              <a:lumOff val="25000"/>
            </a:schemeClr>
          </a:solidFill>
          <a:latin typeface="Century Gothic" pitchFamily="34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kern="1200" baseline="0">
          <a:solidFill>
            <a:schemeClr val="tx1">
              <a:lumMod val="75000"/>
              <a:lumOff val="25000"/>
            </a:schemeClr>
          </a:solidFill>
          <a:latin typeface="Century Gothic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88FF1-2C18-4A0E-91AD-C74148E4C1C5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1495200" y="2502569"/>
            <a:ext cx="9201752" cy="1020278"/>
            <a:chOff x="1414915" y="1799924"/>
            <a:chExt cx="9201752" cy="1020278"/>
          </a:xfrm>
        </p:grpSpPr>
        <p:sp>
          <p:nvSpPr>
            <p:cNvPr id="7" name="圓角矩形 6"/>
            <p:cNvSpPr/>
            <p:nvPr/>
          </p:nvSpPr>
          <p:spPr>
            <a:xfrm>
              <a:off x="1414915" y="1799924"/>
              <a:ext cx="9201752" cy="102027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E82C3"/>
                </a:gs>
                <a:gs pos="100000">
                  <a:srgbClr val="FC028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520791" y="1799924"/>
              <a:ext cx="88359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ice" pitchFamily="2" charset="0"/>
                </a:rPr>
                <a:t>Candy Crush Simulation</a:t>
              </a:r>
              <a:endParaRPr lang="zh-TW" altLang="en-US" sz="6000" dirty="0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3362498" y="3898231"/>
            <a:ext cx="53131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500" b="1" dirty="0" smtClean="0">
                <a:latin typeface="微軟正黑體" pitchFamily="34" charset="-120"/>
                <a:ea typeface="微軟正黑體" pitchFamily="34" charset="-120"/>
              </a:rPr>
              <a:t>朱信靂</a:t>
            </a:r>
            <a:r>
              <a:rPr lang="ja-JP" altLang="en-US" sz="3500" b="1" dirty="0" smtClean="0">
                <a:latin typeface="微軟正黑體" pitchFamily="34" charset="-120"/>
                <a:ea typeface="微軟正黑體" pitchFamily="34" charset="-120"/>
              </a:rPr>
              <a:t>・</a:t>
            </a:r>
            <a:r>
              <a:rPr lang="zh-TW" altLang="en-US" sz="3500" b="1" dirty="0" smtClean="0">
                <a:latin typeface="微軟正黑體" pitchFamily="34" charset="-120"/>
                <a:ea typeface="微軟正黑體" pitchFamily="34" charset="-120"/>
              </a:rPr>
              <a:t>彭偉倫</a:t>
            </a:r>
            <a:r>
              <a:rPr lang="ja-JP" altLang="en-US" sz="3500" b="1" dirty="0" smtClean="0">
                <a:latin typeface="微軟正黑體" pitchFamily="34" charset="-120"/>
                <a:ea typeface="微軟正黑體" pitchFamily="34" charset="-120"/>
              </a:rPr>
              <a:t>・</a:t>
            </a:r>
            <a:r>
              <a:rPr lang="zh-TW" altLang="en-US" sz="3500" b="1" dirty="0" smtClean="0">
                <a:latin typeface="微軟正黑體" pitchFamily="34" charset="-120"/>
                <a:ea typeface="微軟正黑體" pitchFamily="34" charset="-120"/>
              </a:rPr>
              <a:t>李哲安</a:t>
            </a:r>
            <a:endParaRPr lang="zh-TW" altLang="en-US" sz="35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4"/>
          <p:cNvSpPr>
            <a:spLocks noGrp="1"/>
          </p:cNvSpPr>
          <p:nvPr>
            <p:ph idx="1"/>
          </p:nvPr>
        </p:nvSpPr>
        <p:spPr>
          <a:xfrm>
            <a:off x="673769" y="4747521"/>
            <a:ext cx="9348661" cy="1843520"/>
          </a:xfrm>
        </p:spPr>
        <p:txBody>
          <a:bodyPr>
            <a:normAutofit/>
          </a:bodyPr>
          <a:lstStyle/>
          <a:p>
            <a:pPr>
              <a:buFont typeface="Wingdings" charset="0"/>
              <a:buChar char="u"/>
            </a:pPr>
            <a:r>
              <a:rPr lang="en-US" altLang="zh-TW" dirty="0" smtClean="0"/>
              <a:t>By enumerating the 512 equations, we can build up a </a:t>
            </a:r>
            <a:r>
              <a:rPr lang="en-US" altLang="zh-TW" b="1" dirty="0" smtClean="0">
                <a:solidFill>
                  <a:schemeClr val="accent1"/>
                </a:solidFill>
              </a:rPr>
              <a:t>matrix equation </a:t>
            </a:r>
            <a:r>
              <a:rPr lang="en-US" altLang="zh-TW" dirty="0" smtClean="0"/>
              <a:t>and then solve it to find out the </a:t>
            </a:r>
            <a:r>
              <a:rPr lang="en-US" altLang="zh-TW" b="1" dirty="0" smtClean="0">
                <a:solidFill>
                  <a:schemeClr val="accent1"/>
                </a:solidFill>
              </a:rPr>
              <a:t>exact expected values</a:t>
            </a:r>
            <a:r>
              <a:rPr lang="en-US" altLang="zh-TW" dirty="0" smtClean="0"/>
              <a:t>. 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770" y="385084"/>
            <a:ext cx="2832071" cy="3571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200" dirty="0" smtClean="0">
                <a:latin typeface="Candice" pitchFamily="2" charset="0"/>
              </a:rPr>
              <a:t>Mathematical Analysis</a:t>
            </a:r>
            <a:endParaRPr lang="zh-TW" altLang="en-US" sz="5200" dirty="0">
              <a:latin typeface="Candice" pitchFamily="2" charset="0"/>
            </a:endParaRPr>
          </a:p>
        </p:txBody>
      </p:sp>
      <p:sp>
        <p:nvSpPr>
          <p:cNvPr id="22" name="內容版面配置區 4"/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1843520"/>
          </a:xfrm>
        </p:spPr>
        <p:txBody>
          <a:bodyPr/>
          <a:lstStyle/>
          <a:p>
            <a:pPr>
              <a:buFont typeface="Wingdings" charset="0"/>
              <a:buChar char="u"/>
            </a:pPr>
            <a:r>
              <a:rPr lang="en-US" altLang="zh-TW" dirty="0" smtClean="0"/>
              <a:t>Thus, the calculation of the </a:t>
            </a:r>
            <a:r>
              <a:rPr lang="en-US" altLang="zh-TW" b="1" dirty="0" smtClean="0">
                <a:solidFill>
                  <a:schemeClr val="accent1"/>
                </a:solidFill>
              </a:rPr>
              <a:t>theoretical expected value</a:t>
            </a:r>
            <a:r>
              <a:rPr lang="en-US" altLang="zh-TW" dirty="0" smtClean="0"/>
              <a:t> of each status has completed.</a:t>
            </a:r>
            <a:endParaRPr lang="zh-TW" altLang="en-US" dirty="0"/>
          </a:p>
        </p:txBody>
      </p:sp>
      <p:graphicFrame>
        <p:nvGraphicFramePr>
          <p:cNvPr id="17" name="表格 7"/>
          <p:cNvGraphicFramePr>
            <a:graphicFrameLocks noGrp="1"/>
          </p:cNvGraphicFramePr>
          <p:nvPr/>
        </p:nvGraphicFramePr>
        <p:xfrm>
          <a:off x="1274011" y="4290795"/>
          <a:ext cx="1774825" cy="1664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4990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355"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990"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8" name="群組 17"/>
          <p:cNvGrpSpPr/>
          <p:nvPr/>
        </p:nvGrpSpPr>
        <p:grpSpPr>
          <a:xfrm>
            <a:off x="1274011" y="4293970"/>
            <a:ext cx="1774825" cy="1676400"/>
            <a:chOff x="1113560" y="4157782"/>
            <a:chExt cx="1944000" cy="1958418"/>
          </a:xfrm>
        </p:grpSpPr>
        <p:sp>
          <p:nvSpPr>
            <p:cNvPr id="19" name="圓角矩形 18"/>
            <p:cNvSpPr/>
            <p:nvPr/>
          </p:nvSpPr>
          <p:spPr>
            <a:xfrm>
              <a:off x="1113560" y="4157782"/>
              <a:ext cx="1944000" cy="1944000"/>
            </a:xfrm>
            <a:prstGeom prst="roundRect">
              <a:avLst>
                <a:gd name="adj" fmla="val 3500"/>
              </a:avLst>
            </a:prstGeom>
            <a:solidFill>
              <a:srgbClr val="54749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020" y="4191450"/>
              <a:ext cx="600075" cy="619125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4817" y="4173086"/>
              <a:ext cx="619125" cy="676275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4442" y="4832743"/>
              <a:ext cx="600075" cy="619125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492" y="5473750"/>
              <a:ext cx="600075" cy="619125"/>
            </a:xfrm>
            <a:prstGeom prst="rect">
              <a:avLst/>
            </a:prstGeom>
          </p:spPr>
        </p:pic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4442" y="5483375"/>
              <a:ext cx="600075" cy="619125"/>
            </a:xfrm>
            <a:prstGeom prst="rect">
              <a:avLst/>
            </a:prstGeom>
          </p:spPr>
        </p:pic>
        <p:pic>
          <p:nvPicPr>
            <p:cNvPr id="39" name="圖片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1006" y="5497075"/>
              <a:ext cx="600075" cy="619125"/>
            </a:xfrm>
            <a:prstGeom prst="rect">
              <a:avLst/>
            </a:prstGeom>
          </p:spPr>
        </p:pic>
        <p:pic>
          <p:nvPicPr>
            <p:cNvPr id="40" name="圖片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7904" y="4172200"/>
              <a:ext cx="619125" cy="676275"/>
            </a:xfrm>
            <a:prstGeom prst="rect">
              <a:avLst/>
            </a:prstGeom>
          </p:spPr>
        </p:pic>
        <p:pic>
          <p:nvPicPr>
            <p:cNvPr id="41" name="圖片 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842" y="4804025"/>
              <a:ext cx="619125" cy="676275"/>
            </a:xfrm>
            <a:prstGeom prst="rect">
              <a:avLst/>
            </a:prstGeom>
          </p:spPr>
        </p:pic>
        <p:pic>
          <p:nvPicPr>
            <p:cNvPr id="42" name="圖片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8479" y="4820800"/>
              <a:ext cx="619125" cy="676275"/>
            </a:xfrm>
            <a:prstGeom prst="rect">
              <a:avLst/>
            </a:prstGeom>
          </p:spPr>
        </p:pic>
      </p:grpSp>
      <p:graphicFrame>
        <p:nvGraphicFramePr>
          <p:cNvPr id="43" name="表格 42"/>
          <p:cNvGraphicFramePr>
            <a:graphicFrameLocks noGrp="1"/>
          </p:cNvGraphicFramePr>
          <p:nvPr/>
        </p:nvGraphicFramePr>
        <p:xfrm>
          <a:off x="4362885" y="4303182"/>
          <a:ext cx="1731645" cy="1606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7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305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940"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305"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" name="圓角矩形 43"/>
          <p:cNvSpPr/>
          <p:nvPr/>
        </p:nvSpPr>
        <p:spPr>
          <a:xfrm>
            <a:off x="4362885" y="4307627"/>
            <a:ext cx="1731645" cy="1606550"/>
          </a:xfrm>
          <a:prstGeom prst="roundRect">
            <a:avLst>
              <a:gd name="adj" fmla="val 3500"/>
            </a:avLst>
          </a:prstGeom>
          <a:solidFill>
            <a:srgbClr val="54749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群組 44"/>
          <p:cNvGrpSpPr/>
          <p:nvPr/>
        </p:nvGrpSpPr>
        <p:grpSpPr>
          <a:xfrm>
            <a:off x="4378760" y="4326677"/>
            <a:ext cx="1715135" cy="1598295"/>
            <a:chOff x="3332196" y="529849"/>
            <a:chExt cx="1347115" cy="1353240"/>
          </a:xfrm>
        </p:grpSpPr>
        <p:pic>
          <p:nvPicPr>
            <p:cNvPr id="46" name="圖片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2475" y="975131"/>
              <a:ext cx="419847" cy="433175"/>
            </a:xfrm>
            <a:prstGeom prst="rect">
              <a:avLst/>
            </a:prstGeom>
          </p:spPr>
        </p:pic>
        <p:pic>
          <p:nvPicPr>
            <p:cNvPr id="47" name="圖片 4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295" y="954731"/>
              <a:ext cx="433175" cy="473161"/>
            </a:xfrm>
            <a:prstGeom prst="rect">
              <a:avLst/>
            </a:prstGeom>
          </p:spPr>
        </p:pic>
        <p:pic>
          <p:nvPicPr>
            <p:cNvPr id="48" name="圖片 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450" y="1416843"/>
              <a:ext cx="419847" cy="433175"/>
            </a:xfrm>
            <a:prstGeom prst="rect">
              <a:avLst/>
            </a:prstGeom>
          </p:spPr>
        </p:pic>
        <p:pic>
          <p:nvPicPr>
            <p:cNvPr id="49" name="圖片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1784" y="535935"/>
              <a:ext cx="396568" cy="433175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2436" y="953399"/>
              <a:ext cx="433175" cy="473161"/>
            </a:xfrm>
            <a:prstGeom prst="rect">
              <a:avLst/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196" y="1409928"/>
              <a:ext cx="433175" cy="473161"/>
            </a:xfrm>
            <a:prstGeom prst="rect">
              <a:avLst/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6136" y="1408306"/>
              <a:ext cx="433175" cy="473161"/>
            </a:xfrm>
            <a:prstGeom prst="rect">
              <a:avLst/>
            </a:prstGeom>
          </p:spPr>
        </p:pic>
        <p:pic>
          <p:nvPicPr>
            <p:cNvPr id="53" name="圖片 5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9681" y="529849"/>
              <a:ext cx="419847" cy="433175"/>
            </a:xfrm>
            <a:prstGeom prst="rect">
              <a:avLst/>
            </a:prstGeom>
          </p:spPr>
        </p:pic>
        <p:pic>
          <p:nvPicPr>
            <p:cNvPr id="54" name="圖片 5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7443" y="536226"/>
              <a:ext cx="419847" cy="433175"/>
            </a:xfrm>
            <a:prstGeom prst="rect">
              <a:avLst/>
            </a:prstGeom>
          </p:spPr>
        </p:pic>
      </p:grpSp>
      <p:graphicFrame>
        <p:nvGraphicFramePr>
          <p:cNvPr id="55" name="表格 54"/>
          <p:cNvGraphicFramePr>
            <a:graphicFrameLocks noGrp="1"/>
          </p:cNvGraphicFramePr>
          <p:nvPr/>
        </p:nvGraphicFramePr>
        <p:xfrm>
          <a:off x="7429701" y="4296910"/>
          <a:ext cx="1605280" cy="1637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5465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6" name="圓角矩形 55"/>
          <p:cNvSpPr/>
          <p:nvPr/>
        </p:nvSpPr>
        <p:spPr>
          <a:xfrm>
            <a:off x="7398586" y="4316595"/>
            <a:ext cx="1713230" cy="1605280"/>
          </a:xfrm>
          <a:prstGeom prst="roundRect">
            <a:avLst>
              <a:gd name="adj" fmla="val 3500"/>
            </a:avLst>
          </a:prstGeom>
          <a:solidFill>
            <a:srgbClr val="54749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7" name="群組 56"/>
          <p:cNvGrpSpPr/>
          <p:nvPr/>
        </p:nvGrpSpPr>
        <p:grpSpPr>
          <a:xfrm>
            <a:off x="7383981" y="4335010"/>
            <a:ext cx="1760855" cy="1614170"/>
            <a:chOff x="3332196" y="529849"/>
            <a:chExt cx="1347115" cy="1353240"/>
          </a:xfrm>
        </p:grpSpPr>
        <p:pic>
          <p:nvPicPr>
            <p:cNvPr id="58" name="圖片 5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2475" y="975131"/>
              <a:ext cx="419847" cy="433175"/>
            </a:xfrm>
            <a:prstGeom prst="rect">
              <a:avLst/>
            </a:prstGeom>
          </p:spPr>
        </p:pic>
        <p:pic>
          <p:nvPicPr>
            <p:cNvPr id="59" name="圖片 5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295" y="954731"/>
              <a:ext cx="433175" cy="473161"/>
            </a:xfrm>
            <a:prstGeom prst="rect">
              <a:avLst/>
            </a:prstGeom>
          </p:spPr>
        </p:pic>
        <p:pic>
          <p:nvPicPr>
            <p:cNvPr id="60" name="圖片 5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450" y="1416843"/>
              <a:ext cx="419847" cy="433175"/>
            </a:xfrm>
            <a:prstGeom prst="rect">
              <a:avLst/>
            </a:prstGeom>
          </p:spPr>
        </p:pic>
        <p:pic>
          <p:nvPicPr>
            <p:cNvPr id="61" name="圖片 6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1784" y="535935"/>
              <a:ext cx="396568" cy="433175"/>
            </a:xfrm>
            <a:prstGeom prst="rect">
              <a:avLst/>
            </a:prstGeom>
          </p:spPr>
        </p:pic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2436" y="953399"/>
              <a:ext cx="433175" cy="473161"/>
            </a:xfrm>
            <a:prstGeom prst="rect">
              <a:avLst/>
            </a:prstGeom>
          </p:spPr>
        </p:pic>
        <p:pic>
          <p:nvPicPr>
            <p:cNvPr id="63" name="圖片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196" y="1409928"/>
              <a:ext cx="433175" cy="473161"/>
            </a:xfrm>
            <a:prstGeom prst="rect">
              <a:avLst/>
            </a:prstGeom>
          </p:spPr>
        </p:pic>
        <p:pic>
          <p:nvPicPr>
            <p:cNvPr id="64" name="圖片 6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6136" y="1408306"/>
              <a:ext cx="433175" cy="473161"/>
            </a:xfrm>
            <a:prstGeom prst="rect">
              <a:avLst/>
            </a:prstGeom>
          </p:spPr>
        </p:pic>
        <p:pic>
          <p:nvPicPr>
            <p:cNvPr id="65" name="圖片 6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9681" y="529849"/>
              <a:ext cx="419847" cy="433175"/>
            </a:xfrm>
            <a:prstGeom prst="rect">
              <a:avLst/>
            </a:prstGeom>
          </p:spPr>
        </p:pic>
        <p:pic>
          <p:nvPicPr>
            <p:cNvPr id="66" name="圖片 6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9082" y="536226"/>
              <a:ext cx="396568" cy="433175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59" y="6107900"/>
            <a:ext cx="1472728" cy="216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044" y="6107900"/>
            <a:ext cx="994909" cy="216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685" y="6107900"/>
            <a:ext cx="994909" cy="2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0" animBg="1"/>
      <p:bldP spid="56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200" dirty="0" smtClean="0">
                <a:latin typeface="Candice" pitchFamily="2" charset="0"/>
              </a:rPr>
              <a:t>Comparison</a:t>
            </a:r>
            <a:endParaRPr lang="zh-TW" altLang="en-US" sz="5200" dirty="0">
              <a:latin typeface="Candice" pitchFamily="2" charset="0"/>
            </a:endParaRPr>
          </a:p>
        </p:txBody>
      </p:sp>
      <p:sp>
        <p:nvSpPr>
          <p:cNvPr id="22" name="內容版面配置區 4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413465"/>
          </a:xfrm>
        </p:spPr>
        <p:txBody>
          <a:bodyPr>
            <a:normAutofit/>
          </a:bodyPr>
          <a:lstStyle/>
          <a:p>
            <a:pPr>
              <a:buFont typeface="Wingdings" charset="0"/>
              <a:buChar char="u"/>
            </a:pPr>
            <a:r>
              <a:rPr lang="en-US" altLang="zh-TW" dirty="0" smtClean="0"/>
              <a:t>Based on the calculation, we want to find out whether it is better if we know the expected value of each status.</a:t>
            </a:r>
          </a:p>
          <a:p>
            <a:pPr>
              <a:buFont typeface="Wingdings" charset="0"/>
              <a:buChar char="u"/>
            </a:pPr>
            <a:r>
              <a:rPr lang="en-US" altLang="zh-TW" dirty="0" smtClean="0"/>
              <a:t>We want the compare 2 strategies on a 3×3 board</a:t>
            </a:r>
            <a:r>
              <a:rPr lang="zh-TW" altLang="en-US" dirty="0"/>
              <a:t> </a:t>
            </a:r>
            <a:r>
              <a:rPr lang="en-US" altLang="zh-TW" dirty="0" smtClean="0"/>
              <a:t>(with 2 kinds of candies):</a:t>
            </a:r>
          </a:p>
          <a:p>
            <a:pPr lvl="1">
              <a:buFont typeface="Wingdings" charset="0"/>
              <a:buChar char="u"/>
            </a:pPr>
            <a:r>
              <a:rPr lang="en-US" altLang="zh-TW" dirty="0" smtClean="0"/>
              <a:t>Strategy 1: </a:t>
            </a:r>
            <a:r>
              <a:rPr lang="en-US" altLang="zh-TW" b="1" dirty="0" smtClean="0">
                <a:solidFill>
                  <a:schemeClr val="accent1"/>
                </a:solidFill>
              </a:rPr>
              <a:t>Random </a:t>
            </a:r>
            <a:r>
              <a:rPr lang="en-US" altLang="zh-TW" b="1" dirty="0">
                <a:solidFill>
                  <a:schemeClr val="accent1"/>
                </a:solidFill>
              </a:rPr>
              <a:t>M</a:t>
            </a:r>
            <a:r>
              <a:rPr lang="en-US" altLang="zh-TW" b="1" dirty="0" smtClean="0">
                <a:solidFill>
                  <a:schemeClr val="accent1"/>
                </a:solidFill>
              </a:rPr>
              <a:t>ove</a:t>
            </a:r>
          </a:p>
          <a:p>
            <a:pPr lvl="1">
              <a:buFont typeface="Wingdings" charset="0"/>
              <a:buChar char="u"/>
            </a:pPr>
            <a:r>
              <a:rPr lang="en-US" altLang="zh-TW" dirty="0" smtClean="0"/>
              <a:t>Strategy 2: </a:t>
            </a:r>
            <a:r>
              <a:rPr lang="en-US" altLang="zh-TW" b="1" dirty="0" smtClean="0">
                <a:solidFill>
                  <a:schemeClr val="accent1"/>
                </a:solidFill>
              </a:rPr>
              <a:t>Choose the Best Expected Value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200" dirty="0" smtClean="0">
                <a:latin typeface="Candice" pitchFamily="2" charset="0"/>
              </a:rPr>
              <a:t>Comparison</a:t>
            </a:r>
            <a:endParaRPr lang="zh-TW" altLang="en-US" sz="5200" dirty="0">
              <a:latin typeface="Candice" pitchFamily="2" charset="0"/>
            </a:endParaRPr>
          </a:p>
        </p:txBody>
      </p:sp>
      <p:graphicFrame>
        <p:nvGraphicFramePr>
          <p:cNvPr id="5" name="內容版面配置區 3"/>
          <p:cNvGraphicFramePr>
            <a:graphicFrameLocks noGrp="1"/>
          </p:cNvGraphicFramePr>
          <p:nvPr>
            <p:ph idx="1"/>
          </p:nvPr>
        </p:nvGraphicFramePr>
        <p:xfrm>
          <a:off x="677334" y="1771048"/>
          <a:ext cx="8226034" cy="4793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圓角矩形 5"/>
          <p:cNvSpPr/>
          <p:nvPr/>
        </p:nvSpPr>
        <p:spPr>
          <a:xfrm>
            <a:off x="8778241" y="1343258"/>
            <a:ext cx="2290812" cy="789271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>
                <a:latin typeface="Century Gothic" pitchFamily="34" charset="0"/>
              </a:rPr>
              <a:t>Choose the Highest Expected Value</a:t>
            </a:r>
            <a:endParaRPr lang="zh-TW" altLang="en-US" sz="1600" b="1" dirty="0">
              <a:latin typeface="Century Gothic" pitchFamily="34" charset="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8778241" y="2298297"/>
            <a:ext cx="2290812" cy="789271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>
                <a:latin typeface="Century Gothic" pitchFamily="34" charset="0"/>
              </a:rPr>
              <a:t>Random Move</a:t>
            </a:r>
            <a:endParaRPr lang="zh-TW" altLang="en-US" sz="1600" b="1" dirty="0">
              <a:latin typeface="Century Gothic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133348" y="6391174"/>
            <a:ext cx="106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itchFamily="18" charset="0"/>
              </a:rPr>
              <a:t>(Moves)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Century Schoolbook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73783" y="1433628"/>
            <a:ext cx="1185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itchFamily="18" charset="0"/>
              </a:rPr>
              <a:t>(Candies)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Century Schoolbook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200" dirty="0" smtClean="0">
                <a:latin typeface="Candice" pitchFamily="2" charset="0"/>
              </a:rPr>
              <a:t>Comparison</a:t>
            </a:r>
            <a:endParaRPr lang="zh-TW" altLang="en-US" sz="5200" dirty="0">
              <a:latin typeface="Candice" pitchFamily="2" charset="0"/>
            </a:endParaRP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3" t="6420" r="7957" b="5662"/>
          <a:stretch/>
        </p:blipFill>
        <p:spPr>
          <a:xfrm>
            <a:off x="1392069" y="1583139"/>
            <a:ext cx="6496334" cy="5036024"/>
          </a:xfrm>
        </p:spPr>
      </p:pic>
      <p:sp>
        <p:nvSpPr>
          <p:cNvPr id="11" name="圓角矩形 10"/>
          <p:cNvSpPr/>
          <p:nvPr/>
        </p:nvSpPr>
        <p:spPr>
          <a:xfrm>
            <a:off x="7888403" y="3706515"/>
            <a:ext cx="2426571" cy="789271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/>
              <a:t>98.4% </a:t>
            </a:r>
            <a:r>
              <a:rPr lang="en-US" altLang="zh-TW" sz="1600" dirty="0"/>
              <a:t>true mean is in the confidence interval</a:t>
            </a:r>
            <a:endParaRPr lang="zh-TW" alt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/>
              <p:cNvSpPr txBox="1"/>
              <p:nvPr/>
            </p:nvSpPr>
            <p:spPr>
              <a:xfrm>
                <a:off x="1392069" y="1583139"/>
                <a:ext cx="399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069" y="1583139"/>
                <a:ext cx="39946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7681736" y="6434497"/>
            <a:ext cx="89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board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767971" y="1550620"/>
            <a:ext cx="120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N = 1000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286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ice" pitchFamily="2" charset="0"/>
                <a:sym typeface="+mn-ea"/>
              </a:rPr>
              <a:t>Analysis : row</a:t>
            </a:r>
            <a:endParaRPr lang="en-US" altLang="zh-TW"/>
          </a:p>
        </p:txBody>
      </p:sp>
      <p:sp>
        <p:nvSpPr>
          <p:cNvPr id="9" name="內容版面配置區 4"/>
          <p:cNvSpPr>
            <a:spLocks noGrp="1"/>
          </p:cNvSpPr>
          <p:nvPr>
            <p:ph sz="half" idx="1"/>
          </p:nvPr>
        </p:nvSpPr>
        <p:spPr>
          <a:xfrm>
            <a:off x="725904" y="1394460"/>
            <a:ext cx="9342120" cy="1532255"/>
          </a:xfrm>
        </p:spPr>
        <p:txBody>
          <a:bodyPr>
            <a:normAutofit/>
          </a:bodyPr>
          <a:lstStyle/>
          <a:p>
            <a:pPr>
              <a:buFont typeface="Wingdings" charset="0"/>
              <a:buChar char="u"/>
            </a:pPr>
            <a:r>
              <a:rPr lang="en-US" dirty="0" smtClean="0"/>
              <a:t>We want to know eliminate which row has the highest expected value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8" name="圓角矩形 7"/>
          <p:cNvSpPr/>
          <p:nvPr/>
        </p:nvSpPr>
        <p:spPr>
          <a:xfrm>
            <a:off x="2289175" y="6198870"/>
            <a:ext cx="5051425" cy="429895"/>
          </a:xfrm>
          <a:prstGeom prst="roundRect">
            <a:avLst/>
          </a:prstGeom>
          <a:solidFill>
            <a:srgbClr val="FE82C3"/>
          </a:solidFill>
          <a:ln>
            <a:solidFill>
              <a:srgbClr val="FC0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2333625" y="4478020"/>
            <a:ext cx="4944110" cy="491490"/>
          </a:xfrm>
          <a:prstGeom prst="roundRect">
            <a:avLst/>
          </a:prstGeom>
          <a:solidFill>
            <a:srgbClr val="FE82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" name="圓桌 6"/>
          <p:cNvGraphicFramePr/>
          <p:nvPr/>
        </p:nvGraphicFramePr>
        <p:xfrm>
          <a:off x="2338070" y="2804160"/>
          <a:ext cx="4832985" cy="3797935"/>
        </p:xfrm>
        <a:graphic>
          <a:graphicData uri="http://schemas.openxmlformats.org/drawingml/2006/table">
            <a:tbl>
              <a:tblPr firstRow="1" lastRow="1">
                <a:tableStyleId>{5940675A-B579-460E-94D1-54222C63F5DA}</a:tableStyleId>
              </a:tblPr>
              <a:tblGrid>
                <a:gridCol w="536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3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78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59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78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6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1846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dirty="0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46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dirty="0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dirty="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46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846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846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dirty="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1" name="向右箭號 10"/>
          <p:cNvSpPr/>
          <p:nvPr/>
        </p:nvSpPr>
        <p:spPr>
          <a:xfrm>
            <a:off x="1059180" y="4585335"/>
            <a:ext cx="675640" cy="322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1047750" y="6216650"/>
            <a:ext cx="675640" cy="322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/>
          <p:cNvSpPr>
            <a:spLocks noGrp="1"/>
          </p:cNvSpPr>
          <p:nvPr/>
        </p:nvSpPr>
        <p:spPr>
          <a:xfrm>
            <a:off x="372110" y="4243705"/>
            <a:ext cx="673100" cy="9023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baseline="0">
                <a:solidFill>
                  <a:schemeClr val="accent1"/>
                </a:solidFill>
                <a:latin typeface="Century Gothic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7030A0"/>
                </a:solidFill>
                <a:uFillTx/>
                <a:latin typeface="Candice" pitchFamily="2" charset="0"/>
                <a:sym typeface="+mn-ea"/>
              </a:rPr>
              <a:t>?</a:t>
            </a:r>
            <a:endParaRPr lang="en-US" altLang="zh-TW" dirty="0">
              <a:solidFill>
                <a:srgbClr val="7030A0"/>
              </a:solidFill>
              <a:uFillTx/>
              <a:latin typeface="Candice" pitchFamily="2" charset="0"/>
              <a:sym typeface="+mn-ea"/>
            </a:endParaRPr>
          </a:p>
        </p:txBody>
      </p:sp>
      <p:sp>
        <p:nvSpPr>
          <p:cNvPr id="14" name="標題 1"/>
          <p:cNvSpPr>
            <a:spLocks noGrp="1"/>
          </p:cNvSpPr>
          <p:nvPr/>
        </p:nvSpPr>
        <p:spPr>
          <a:xfrm>
            <a:off x="426720" y="5871845"/>
            <a:ext cx="643890" cy="9023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baseline="0">
                <a:solidFill>
                  <a:schemeClr val="accent1"/>
                </a:solidFill>
                <a:latin typeface="Century Gothic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7030A0"/>
                </a:solidFill>
                <a:uFillTx/>
                <a:latin typeface="Candice" pitchFamily="2" charset="0"/>
                <a:sym typeface="+mn-ea"/>
              </a:rPr>
              <a:t>?</a:t>
            </a:r>
            <a:endParaRPr lang="en-US" altLang="zh-TW" dirty="0">
              <a:solidFill>
                <a:srgbClr val="7030A0"/>
              </a:solidFill>
              <a:uFillTx/>
              <a:latin typeface="Candice" pitchFamily="2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7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7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8" grpId="3" bldLvl="0" animBg="1"/>
      <p:bldP spid="10" grpId="0" animBg="1"/>
      <p:bldP spid="11" grpId="0" bldLvl="0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/>
      <p:bldP spid="13" grpId="1"/>
      <p:bldP spid="14" grpId="0"/>
      <p:bldP spid="1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ndice" pitchFamily="2" charset="0"/>
                <a:sym typeface="+mn-ea"/>
              </a:rPr>
              <a:t>Analysis </a:t>
            </a:r>
            <a:r>
              <a:rPr lang="en-US" altLang="zh-TW" dirty="0" smtClean="0">
                <a:latin typeface="Candice" pitchFamily="2" charset="0"/>
                <a:sym typeface="+mn-ea"/>
              </a:rPr>
              <a:t>: </a:t>
            </a:r>
            <a:r>
              <a:rPr lang="en-US" altLang="zh-TW" dirty="0">
                <a:latin typeface="Candice" pitchFamily="2" charset="0"/>
                <a:sym typeface="+mn-ea"/>
              </a:rPr>
              <a:t>row</a:t>
            </a:r>
            <a:endParaRPr lang="en-US" altLang="zh-TW" dirty="0"/>
          </a:p>
        </p:txBody>
      </p:sp>
      <p:sp>
        <p:nvSpPr>
          <p:cNvPr id="13" name="圓角矩形 12"/>
          <p:cNvSpPr/>
          <p:nvPr/>
        </p:nvSpPr>
        <p:spPr>
          <a:xfrm>
            <a:off x="4040505" y="4617085"/>
            <a:ext cx="1053465" cy="360680"/>
          </a:xfrm>
          <a:prstGeom prst="roundRect">
            <a:avLst/>
          </a:prstGeom>
          <a:solidFill>
            <a:srgbClr val="FE82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" name="圓桌 3"/>
          <p:cNvGraphicFramePr/>
          <p:nvPr/>
        </p:nvGraphicFramePr>
        <p:xfrm>
          <a:off x="989965" y="2292985"/>
          <a:ext cx="7163435" cy="342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2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2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2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29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42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29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4.9863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5.7324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5.9561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5.9827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6.0894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5.7053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4.9294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6.9637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8.0382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8.8359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8.967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8.8137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8.0469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7.0762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9.4146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11.209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12.736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12.5607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12.8001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11.1439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9.5001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10.7859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13.073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14.9296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14.8566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14.9679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12.7831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10.8206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12.4611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15.0237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17.3426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17.8604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17.4106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15.0199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12.3889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13.7816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17.3276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19.8177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20.0506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20.0775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16.8964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13.7349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15.8965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19.4891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22.7096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23.7245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22.6479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19.4844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15.7679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15.1634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19.2124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22.5113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22.8318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22.5092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19.0143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15.2546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14.7247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18.3993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22.4808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22.7004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22.23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18.257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14.4622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內容版面配置區 4"/>
          <p:cNvSpPr>
            <a:spLocks noGrp="1"/>
          </p:cNvSpPr>
          <p:nvPr>
            <p:ph sz="half" idx="1"/>
          </p:nvPr>
        </p:nvSpPr>
        <p:spPr>
          <a:xfrm>
            <a:off x="679012" y="1464798"/>
            <a:ext cx="9488570" cy="1532255"/>
          </a:xfrm>
        </p:spPr>
        <p:txBody>
          <a:bodyPr>
            <a:normAutofit/>
          </a:bodyPr>
          <a:lstStyle/>
          <a:p>
            <a:pPr>
              <a:buFont typeface="Wingdings" charset="0"/>
              <a:buChar char="u"/>
            </a:pPr>
            <a:r>
              <a:rPr lang="en-US" dirty="0"/>
              <a:t>M</a:t>
            </a:r>
            <a:r>
              <a:rPr lang="en-US" dirty="0" smtClean="0"/>
              <a:t>atrix of row elimination expected value </a:t>
            </a:r>
          </a:p>
          <a:p>
            <a:pPr marL="457200" indent="-45720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左右括弧 5"/>
          <p:cNvSpPr/>
          <p:nvPr/>
        </p:nvSpPr>
        <p:spPr>
          <a:xfrm>
            <a:off x="648335" y="2193290"/>
            <a:ext cx="7778750" cy="372300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" name="圓桌 6"/>
          <p:cNvGraphicFramePr/>
          <p:nvPr/>
        </p:nvGraphicFramePr>
        <p:xfrm>
          <a:off x="8935150" y="2410215"/>
          <a:ext cx="3042821" cy="3291840"/>
        </p:xfrm>
        <a:graphic>
          <a:graphicData uri="http://schemas.openxmlformats.org/drawingml/2006/table">
            <a:tbl>
              <a:tblPr firstRow="1" lastRow="1">
                <a:tableStyleId>{5940675A-B579-460E-94D1-54222C63F5DA}</a:tableStyleId>
              </a:tblPr>
              <a:tblGrid>
                <a:gridCol w="33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6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7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6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4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86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78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7264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dirty="0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874"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804"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264"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024"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dirty="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264"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264"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874"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dirty="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7264"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dirty="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27" y="4621882"/>
            <a:ext cx="384080" cy="36760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315" y="4640785"/>
            <a:ext cx="384080" cy="36760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007" y="4621882"/>
            <a:ext cx="384080" cy="36760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607260" y="6032828"/>
            <a:ext cx="6032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 Number: How many candies expected to be eliminated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194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ndice" pitchFamily="2" charset="0"/>
                <a:sym typeface="+mn-ea"/>
              </a:rPr>
              <a:t>Analysis </a:t>
            </a:r>
            <a:r>
              <a:rPr lang="en-US" altLang="zh-TW" dirty="0">
                <a:latin typeface="Candice" pitchFamily="2" charset="0"/>
                <a:sym typeface="+mn-ea"/>
              </a:rPr>
              <a:t>: row</a:t>
            </a:r>
            <a:endParaRPr lang="en-US" altLang="zh-TW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1"/>
          </p:nvPr>
        </p:nvSpPr>
        <p:spPr>
          <a:xfrm>
            <a:off x="678815" y="1470025"/>
            <a:ext cx="9523095" cy="1122680"/>
          </a:xfrm>
        </p:spPr>
        <p:txBody>
          <a:bodyPr>
            <a:normAutofit/>
          </a:bodyPr>
          <a:lstStyle/>
          <a:p>
            <a:pPr>
              <a:buFont typeface="Wingdings" charset="0"/>
              <a:buChar char="u"/>
            </a:pPr>
            <a:r>
              <a:rPr lang="en-US" dirty="0"/>
              <a:t>T</a:t>
            </a:r>
            <a:r>
              <a:rPr lang="en-US" dirty="0" smtClean="0"/>
              <a:t>he influence of row elimination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3" name="內容版面配置區 2" descr="newplot (1)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-1" t="15856" r="3886"/>
          <a:stretch/>
        </p:blipFill>
        <p:spPr>
          <a:xfrm>
            <a:off x="627967" y="2152320"/>
            <a:ext cx="8393203" cy="4350392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8987399" y="2315724"/>
            <a:ext cx="513282" cy="3429982"/>
            <a:chOff x="8876833" y="2529433"/>
            <a:chExt cx="513282" cy="3107934"/>
          </a:xfrm>
        </p:grpSpPr>
        <p:sp>
          <p:nvSpPr>
            <p:cNvPr id="8" name="文字方塊 7"/>
            <p:cNvSpPr txBox="1"/>
            <p:nvPr/>
          </p:nvSpPr>
          <p:spPr>
            <a:xfrm>
              <a:off x="8980227" y="526803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0</a:t>
              </a:r>
              <a:endParaRPr lang="zh-TW" altLang="en-US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8876833" y="2529433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1.4</a:t>
              </a:r>
              <a:endParaRPr lang="zh-TW" altLang="en-US" dirty="0"/>
            </a:p>
          </p:txBody>
        </p:sp>
      </p:grpSp>
      <p:sp>
        <p:nvSpPr>
          <p:cNvPr id="10" name="文字方塊 2"/>
          <p:cNvSpPr txBox="1"/>
          <p:nvPr/>
        </p:nvSpPr>
        <p:spPr>
          <a:xfrm>
            <a:off x="2346234" y="6078301"/>
            <a:ext cx="618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 smtClean="0"/>
              <a:t>* Number: How many candies expected to be eliminated</a:t>
            </a:r>
            <a:r>
              <a:rPr lang="zh-TW" altLang="en-US" dirty="0"/>
              <a:t> </a:t>
            </a:r>
            <a:r>
              <a:rPr lang="en-US" altLang="zh-TW" dirty="0" smtClean="0"/>
              <a:t>in specific location</a:t>
            </a:r>
          </a:p>
        </p:txBody>
      </p:sp>
    </p:spTree>
    <p:extLst>
      <p:ext uri="{BB962C8B-B14F-4D97-AF65-F5344CB8AC3E}">
        <p14:creationId xmlns:p14="http://schemas.microsoft.com/office/powerpoint/2010/main" val="252536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圓角矩形 18"/>
          <p:cNvSpPr/>
          <p:nvPr/>
        </p:nvSpPr>
        <p:spPr>
          <a:xfrm>
            <a:off x="4162134" y="3062653"/>
            <a:ext cx="485636" cy="3420207"/>
          </a:xfrm>
          <a:prstGeom prst="roundRect">
            <a:avLst/>
          </a:prstGeom>
          <a:solidFill>
            <a:srgbClr val="FE82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2108348" y="3051223"/>
            <a:ext cx="485636" cy="3431637"/>
          </a:xfrm>
          <a:prstGeom prst="roundRect">
            <a:avLst/>
          </a:prstGeom>
          <a:solidFill>
            <a:srgbClr val="FE82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8799" y="602857"/>
            <a:ext cx="8596668" cy="1320800"/>
          </a:xfrm>
        </p:spPr>
        <p:txBody>
          <a:bodyPr/>
          <a:lstStyle/>
          <a:p>
            <a:r>
              <a:rPr lang="en-US" dirty="0">
                <a:latin typeface="Candice" pitchFamily="2" charset="0"/>
                <a:sym typeface="+mn-ea"/>
              </a:rPr>
              <a:t>Analysis : column</a:t>
            </a:r>
            <a:endParaRPr lang="en-US" altLang="zh-TW" dirty="0"/>
          </a:p>
        </p:txBody>
      </p:sp>
      <p:sp>
        <p:nvSpPr>
          <p:cNvPr id="9" name="內容版面配置區 4"/>
          <p:cNvSpPr>
            <a:spLocks noGrp="1"/>
          </p:cNvSpPr>
          <p:nvPr>
            <p:ph sz="half" idx="1"/>
          </p:nvPr>
        </p:nvSpPr>
        <p:spPr>
          <a:xfrm>
            <a:off x="682919" y="1468166"/>
            <a:ext cx="9342120" cy="1532255"/>
          </a:xfrm>
        </p:spPr>
        <p:txBody>
          <a:bodyPr>
            <a:normAutofit/>
          </a:bodyPr>
          <a:lstStyle/>
          <a:p>
            <a:pPr>
              <a:buFont typeface="Wingdings" charset="0"/>
              <a:buChar char="u"/>
            </a:pPr>
            <a:r>
              <a:rPr lang="en-US" dirty="0"/>
              <a:t>E</a:t>
            </a:r>
            <a:r>
              <a:rPr lang="en-US" dirty="0" smtClean="0"/>
              <a:t>liminate which column has the hightest expected value</a:t>
            </a:r>
          </a:p>
          <a:p>
            <a:pPr marL="457200" indent="-457200">
              <a:buNone/>
            </a:pPr>
            <a:endParaRPr lang="en-US" b="1" dirty="0" smtClean="0"/>
          </a:p>
          <a:p>
            <a:endParaRPr lang="en-US" b="1" dirty="0"/>
          </a:p>
        </p:txBody>
      </p:sp>
      <p:graphicFrame>
        <p:nvGraphicFramePr>
          <p:cNvPr id="7" name="圓桌 6"/>
          <p:cNvGraphicFramePr/>
          <p:nvPr/>
        </p:nvGraphicFramePr>
        <p:xfrm>
          <a:off x="2079773" y="2975659"/>
          <a:ext cx="4649273" cy="3507201"/>
        </p:xfrm>
        <a:graphic>
          <a:graphicData uri="http://schemas.openxmlformats.org/drawingml/2006/table">
            <a:tbl>
              <a:tblPr firstRow="1" lastRow="1">
                <a:tableStyleId>{5940675A-B579-460E-94D1-54222C63F5DA}</a:tableStyleId>
              </a:tblPr>
              <a:tblGrid>
                <a:gridCol w="516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0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2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61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55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61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491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dirty="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26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74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85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dirty="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7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85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85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dirty="0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26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85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dirty="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dirty="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向下箭號 3"/>
          <p:cNvSpPr/>
          <p:nvPr/>
        </p:nvSpPr>
        <p:spPr>
          <a:xfrm>
            <a:off x="4182502" y="2542588"/>
            <a:ext cx="430047" cy="4549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向下箭號 2"/>
          <p:cNvSpPr/>
          <p:nvPr/>
        </p:nvSpPr>
        <p:spPr>
          <a:xfrm>
            <a:off x="2137557" y="2531793"/>
            <a:ext cx="430047" cy="4549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 1"/>
          <p:cNvSpPr>
            <a:spLocks noGrp="1"/>
          </p:cNvSpPr>
          <p:nvPr/>
        </p:nvSpPr>
        <p:spPr>
          <a:xfrm>
            <a:off x="2579966" y="2308101"/>
            <a:ext cx="643890" cy="9023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baseline="0">
                <a:solidFill>
                  <a:schemeClr val="accent1"/>
                </a:solidFill>
                <a:latin typeface="Century Gothic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7030A0"/>
                </a:solidFill>
                <a:uFillTx/>
                <a:latin typeface="Candice" pitchFamily="2" charset="0"/>
                <a:sym typeface="+mn-ea"/>
              </a:rPr>
              <a:t>?</a:t>
            </a:r>
            <a:endParaRPr lang="en-US" altLang="zh-TW" dirty="0">
              <a:solidFill>
                <a:srgbClr val="7030A0"/>
              </a:solidFill>
              <a:uFillTx/>
              <a:latin typeface="Candice" pitchFamily="2" charset="0"/>
              <a:sym typeface="+mn-ea"/>
            </a:endParaRPr>
          </a:p>
        </p:txBody>
      </p:sp>
      <p:sp>
        <p:nvSpPr>
          <p:cNvPr id="23" name="標題 1"/>
          <p:cNvSpPr>
            <a:spLocks noGrp="1"/>
          </p:cNvSpPr>
          <p:nvPr/>
        </p:nvSpPr>
        <p:spPr>
          <a:xfrm>
            <a:off x="4662622" y="2318896"/>
            <a:ext cx="643890" cy="9023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baseline="0">
                <a:solidFill>
                  <a:schemeClr val="accent1"/>
                </a:solidFill>
                <a:latin typeface="Century Gothic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7030A0"/>
                </a:solidFill>
                <a:uFillTx/>
                <a:latin typeface="Candice" pitchFamily="2" charset="0"/>
                <a:sym typeface="+mn-ea"/>
              </a:rPr>
              <a:t>?</a:t>
            </a:r>
            <a:endParaRPr lang="en-US" altLang="zh-TW" dirty="0">
              <a:solidFill>
                <a:srgbClr val="7030A0"/>
              </a:solidFill>
              <a:uFillTx/>
              <a:latin typeface="Candice" pitchFamily="2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959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5" grpId="0" bldLvl="0" animBg="1"/>
      <p:bldP spid="4" grpId="0" animBg="1"/>
      <p:bldP spid="3" grpId="0" animBg="1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>
                <a:latin typeface="Candice" pitchFamily="2" charset="0"/>
                <a:sym typeface="+mn-ea"/>
              </a:rPr>
              <a:t>Analysis </a:t>
            </a:r>
            <a:r>
              <a:rPr lang="en-US" altLang="zh-TW" dirty="0">
                <a:latin typeface="Candice" pitchFamily="2" charset="0"/>
                <a:sym typeface="+mn-ea"/>
              </a:rPr>
              <a:t>: column</a:t>
            </a:r>
            <a:endParaRPr lang="en-US" altLang="zh-TW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1"/>
          </p:nvPr>
        </p:nvSpPr>
        <p:spPr>
          <a:xfrm>
            <a:off x="679012" y="1464798"/>
            <a:ext cx="9682088" cy="1532255"/>
          </a:xfrm>
        </p:spPr>
        <p:txBody>
          <a:bodyPr>
            <a:normAutofit/>
          </a:bodyPr>
          <a:lstStyle/>
          <a:p>
            <a:pPr marL="457200" indent="-457200">
              <a:buFont typeface="Wingdings" charset="0"/>
              <a:buChar char="u"/>
            </a:pPr>
            <a:r>
              <a:rPr lang="en-US" dirty="0"/>
              <a:t>M</a:t>
            </a:r>
            <a:r>
              <a:rPr lang="en-US" dirty="0" smtClean="0"/>
              <a:t>atrix of </a:t>
            </a:r>
            <a:r>
              <a:rPr lang="en-US" altLang="zh-TW" dirty="0" smtClean="0"/>
              <a:t>column </a:t>
            </a:r>
            <a:r>
              <a:rPr lang="en-US" altLang="zh-TW" dirty="0"/>
              <a:t>elimination </a:t>
            </a:r>
            <a:r>
              <a:rPr lang="en-US" dirty="0" smtClean="0"/>
              <a:t>expected value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8" name="圓角矩形 7"/>
          <p:cNvSpPr/>
          <p:nvPr/>
        </p:nvSpPr>
        <p:spPr>
          <a:xfrm>
            <a:off x="5121128" y="5065323"/>
            <a:ext cx="937895" cy="332105"/>
          </a:xfrm>
          <a:prstGeom prst="roundRect">
            <a:avLst/>
          </a:prstGeom>
          <a:solidFill>
            <a:srgbClr val="FE82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左右括弧 5"/>
          <p:cNvSpPr/>
          <p:nvPr/>
        </p:nvSpPr>
        <p:spPr>
          <a:xfrm>
            <a:off x="771118" y="2337700"/>
            <a:ext cx="9589982" cy="357509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" name="圓桌 2"/>
          <p:cNvGraphicFramePr/>
          <p:nvPr>
            <p:extLst/>
          </p:nvPr>
        </p:nvGraphicFramePr>
        <p:xfrm>
          <a:off x="1081791" y="2843417"/>
          <a:ext cx="9011781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1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13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13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13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013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022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5.1248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6.7924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8.2864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8.545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8.6711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8.4651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8.36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6.8289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5.208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2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6.2436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8.8095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10.9702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11.4479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11.7547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11.3786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10.8517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8.8471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6.32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2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6.9625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10.5848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13.3913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13.5871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14.2746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13.6066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13.0762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10.570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7.0517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2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7.5273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11.6672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15.3584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15.8649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16.5761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15.8018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15.3131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11.7751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7.5614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2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8.055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12.9858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17.1862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18.0035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19.004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18.1837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17.2231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12.9321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8.0694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2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8.315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14.0418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18.2196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19.4294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20.6887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19.5465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18.5501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13.7243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8.2802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2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8.0644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13.9568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18.8757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19.8582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21.3133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19.8533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18.9409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14.2871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8.2846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2571470" y="5909454"/>
            <a:ext cx="6032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 Number: How many candies expected to be eliminated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227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200" dirty="0" smtClean="0">
                <a:latin typeface="Candice" pitchFamily="2" charset="0"/>
              </a:rPr>
              <a:t>Abstract</a:t>
            </a:r>
            <a:endParaRPr lang="zh-TW" altLang="en-US" sz="5200" dirty="0">
              <a:latin typeface="Candice" pitchFamily="2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charset="0"/>
              <a:buChar char="u"/>
            </a:pPr>
            <a:r>
              <a:rPr lang="en-US" altLang="zh-TW" dirty="0" smtClean="0"/>
              <a:t>In Candy Crush, players complete levels by achieving </a:t>
            </a:r>
            <a:r>
              <a:rPr lang="en-US" altLang="zh-TW" b="1" dirty="0" smtClean="0">
                <a:solidFill>
                  <a:schemeClr val="accent1"/>
                </a:solidFill>
              </a:rPr>
              <a:t>goals</a:t>
            </a:r>
            <a:r>
              <a:rPr lang="en-US" altLang="zh-TW" dirty="0" smtClean="0"/>
              <a:t> of that level, such as collecting candies or removing all jellies.</a:t>
            </a:r>
          </a:p>
          <a:p>
            <a:pPr>
              <a:buFont typeface="Wingdings" charset="0"/>
              <a:buChar char="u"/>
            </a:pPr>
            <a:r>
              <a:rPr lang="en-US" altLang="zh-TW" dirty="0" smtClean="0"/>
              <a:t>To achieve the goal, players can eliminate candies by swapping them to </a:t>
            </a:r>
            <a:r>
              <a:rPr lang="en-US" altLang="zh-TW" b="1" dirty="0" smtClean="0">
                <a:solidFill>
                  <a:schemeClr val="accent1"/>
                </a:solidFill>
              </a:rPr>
              <a:t>make a match of the same color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ndice" pitchFamily="2" charset="0"/>
                <a:sym typeface="+mn-ea"/>
              </a:rPr>
              <a:t>Analysis </a:t>
            </a:r>
            <a:r>
              <a:rPr lang="en-US" altLang="zh-TW" dirty="0">
                <a:latin typeface="Candice" pitchFamily="2" charset="0"/>
                <a:sym typeface="+mn-ea"/>
              </a:rPr>
              <a:t>: column</a:t>
            </a:r>
            <a:endParaRPr lang="en-US" altLang="zh-TW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1"/>
          </p:nvPr>
        </p:nvSpPr>
        <p:spPr>
          <a:xfrm>
            <a:off x="678815" y="1470025"/>
            <a:ext cx="9523095" cy="1122680"/>
          </a:xfrm>
        </p:spPr>
        <p:txBody>
          <a:bodyPr>
            <a:normAutofit/>
          </a:bodyPr>
          <a:lstStyle/>
          <a:p>
            <a:pPr>
              <a:buFont typeface="Wingdings" charset="0"/>
              <a:buChar char="u"/>
            </a:pPr>
            <a:r>
              <a:rPr lang="en-US" dirty="0"/>
              <a:t>T</a:t>
            </a:r>
            <a:r>
              <a:rPr lang="en-US" dirty="0" smtClean="0"/>
              <a:t>he influence of column eliminating</a:t>
            </a:r>
          </a:p>
          <a:p>
            <a:endParaRPr lang="en-US" dirty="0"/>
          </a:p>
        </p:txBody>
      </p:sp>
      <p:pic>
        <p:nvPicPr>
          <p:cNvPr id="6" name="內容版面配置區 5" descr="newplot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14404" r="3663"/>
          <a:stretch/>
        </p:blipFill>
        <p:spPr>
          <a:xfrm>
            <a:off x="567591" y="2347239"/>
            <a:ext cx="8412636" cy="3984137"/>
          </a:xfrm>
          <a:prstGeom prst="rect">
            <a:avLst/>
          </a:prstGeom>
        </p:spPr>
      </p:pic>
      <p:sp>
        <p:nvSpPr>
          <p:cNvPr id="7" name="文字方塊 2"/>
          <p:cNvSpPr txBox="1"/>
          <p:nvPr/>
        </p:nvSpPr>
        <p:spPr>
          <a:xfrm>
            <a:off x="1881540" y="6008210"/>
            <a:ext cx="618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 smtClean="0"/>
              <a:t>* Number: How many candies expected to be eliminated</a:t>
            </a:r>
            <a:r>
              <a:rPr lang="zh-TW" altLang="en-US" dirty="0"/>
              <a:t> </a:t>
            </a:r>
            <a:r>
              <a:rPr lang="en-US" altLang="zh-TW" dirty="0" smtClean="0"/>
              <a:t>in specific location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8876833" y="2529433"/>
            <a:ext cx="513282" cy="3107934"/>
            <a:chOff x="8876833" y="2529433"/>
            <a:chExt cx="513282" cy="3107934"/>
          </a:xfrm>
        </p:grpSpPr>
        <p:sp>
          <p:nvSpPr>
            <p:cNvPr id="3" name="文字方塊 2"/>
            <p:cNvSpPr txBox="1"/>
            <p:nvPr/>
          </p:nvSpPr>
          <p:spPr>
            <a:xfrm>
              <a:off x="8980227" y="526803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0</a:t>
              </a:r>
              <a:endParaRPr lang="zh-TW" altLang="en-US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8876833" y="2529433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1.4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125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Candice" pitchFamily="2" charset="0"/>
                <a:sym typeface="+mn-ea"/>
              </a:rPr>
              <a:t>Analysis </a:t>
            </a:r>
            <a:endParaRPr lang="zh-TW" altLang="en-US" sz="4800" dirty="0"/>
          </a:p>
        </p:txBody>
      </p:sp>
      <p:sp>
        <p:nvSpPr>
          <p:cNvPr id="8" name="內容版面配置區 4"/>
          <p:cNvSpPr>
            <a:spLocks noGrp="1"/>
          </p:cNvSpPr>
          <p:nvPr/>
        </p:nvSpPr>
        <p:spPr>
          <a:xfrm>
            <a:off x="693419" y="1661795"/>
            <a:ext cx="10675165" cy="2505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3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Char char="u"/>
            </a:pPr>
            <a:r>
              <a:rPr lang="en-US" dirty="0" smtClean="0"/>
              <a:t>Result 1:</a:t>
            </a:r>
            <a:r>
              <a:rPr lang="zh-TW" altLang="en-US" dirty="0" smtClean="0"/>
              <a:t> </a:t>
            </a:r>
            <a:r>
              <a:rPr lang="en-US" dirty="0" smtClean="0"/>
              <a:t>eliminate </a:t>
            </a:r>
            <a:r>
              <a:rPr lang="en-US" dirty="0"/>
              <a:t>rows has </a:t>
            </a:r>
            <a:r>
              <a:rPr lang="en-US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higher </a:t>
            </a:r>
            <a:r>
              <a:rPr lang="en-US" dirty="0"/>
              <a:t>expected value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the </a:t>
            </a:r>
            <a:r>
              <a:rPr lang="en-US" b="1" dirty="0" smtClean="0"/>
              <a:t>max</a:t>
            </a:r>
            <a:r>
              <a:rPr lang="en-US" dirty="0" smtClean="0"/>
              <a:t> expected value of columns:</a:t>
            </a:r>
            <a:r>
              <a:rPr lang="zh-TW" altLang="en-US" dirty="0" smtClean="0"/>
              <a:t> </a:t>
            </a:r>
            <a:r>
              <a:rPr lang="en-US" altLang="zh-TW" dirty="0"/>
              <a:t>21.3133</a:t>
            </a:r>
          </a:p>
          <a:p>
            <a:pPr marL="0" indent="0">
              <a:buNone/>
            </a:pPr>
            <a:r>
              <a:rPr lang="en-US" dirty="0" smtClean="0"/>
              <a:t>	the </a:t>
            </a:r>
            <a:r>
              <a:rPr lang="en-US" altLang="zh-TW" b="1" dirty="0"/>
              <a:t>max</a:t>
            </a:r>
            <a:r>
              <a:rPr lang="en-US" altLang="zh-TW" dirty="0"/>
              <a:t> </a:t>
            </a:r>
            <a:r>
              <a:rPr lang="en-US" dirty="0" smtClean="0"/>
              <a:t>expected value of </a:t>
            </a:r>
            <a:r>
              <a:rPr lang="en-US" dirty="0" smtClean="0"/>
              <a:t>rows: </a:t>
            </a:r>
            <a:r>
              <a:rPr lang="en-US" altLang="zh-TW" dirty="0" smtClean="0"/>
              <a:t>23.7245</a:t>
            </a:r>
            <a:endParaRPr lang="en-US" altLang="zh-TW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13" name="內容版面配置區 4"/>
          <p:cNvSpPr>
            <a:spLocks noGrp="1"/>
          </p:cNvSpPr>
          <p:nvPr/>
        </p:nvSpPr>
        <p:spPr>
          <a:xfrm>
            <a:off x="735965" y="3813328"/>
            <a:ext cx="10034270" cy="1704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3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Char char="u"/>
            </a:pPr>
            <a:r>
              <a:rPr lang="en-US" dirty="0"/>
              <a:t>R</a:t>
            </a:r>
            <a:r>
              <a:rPr lang="en-US" dirty="0" smtClean="0"/>
              <a:t>esult 2: the best expected value of row is </a:t>
            </a:r>
            <a:r>
              <a:rPr lang="en-US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not at the bottom</a:t>
            </a:r>
            <a:r>
              <a:rPr lang="en-US" dirty="0" smtClean="0"/>
              <a:t> ,while the best stategy of column is at the bottom.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Candice" pitchFamily="2" charset="0"/>
                <a:sym typeface="+mn-ea"/>
              </a:rPr>
              <a:t>Analysis </a:t>
            </a:r>
            <a:r>
              <a:rPr lang="en-US" altLang="zh-TW" dirty="0">
                <a:latin typeface="Candice" pitchFamily="2" charset="0"/>
                <a:sym typeface="+mn-ea"/>
              </a:rPr>
              <a:t>: </a:t>
            </a:r>
            <a:r>
              <a:rPr lang="en-US" altLang="zh-TW" dirty="0" smtClean="0">
                <a:latin typeface="Candice" pitchFamily="2" charset="0"/>
                <a:sym typeface="+mn-ea"/>
              </a:rPr>
              <a:t>strategy</a:t>
            </a:r>
            <a:endParaRPr lang="zh-TW" altLang="en-US" sz="4800" dirty="0"/>
          </a:p>
        </p:txBody>
      </p:sp>
      <p:sp>
        <p:nvSpPr>
          <p:cNvPr id="8" name="內容版面配置區 4"/>
          <p:cNvSpPr>
            <a:spLocks noGrp="1"/>
          </p:cNvSpPr>
          <p:nvPr/>
        </p:nvSpPr>
        <p:spPr>
          <a:xfrm>
            <a:off x="685505" y="1706809"/>
            <a:ext cx="9904730" cy="5723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3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Char char="u"/>
            </a:pPr>
            <a:r>
              <a:rPr lang="en-US" dirty="0" smtClean="0"/>
              <a:t> Strategy 1: random elimination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sz="2900" dirty="0"/>
          </a:p>
        </p:txBody>
      </p:sp>
      <p:sp>
        <p:nvSpPr>
          <p:cNvPr id="13" name="內容版面配置區 4"/>
          <p:cNvSpPr>
            <a:spLocks noGrp="1"/>
          </p:cNvSpPr>
          <p:nvPr/>
        </p:nvSpPr>
        <p:spPr>
          <a:xfrm>
            <a:off x="707095" y="2443558"/>
            <a:ext cx="9558020" cy="673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3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Char char="u"/>
            </a:pPr>
            <a:r>
              <a:rPr lang="en-US" dirty="0" smtClean="0"/>
              <a:t> Strategy 2: priority of horizontal elimination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sz="2900" dirty="0"/>
          </a:p>
        </p:txBody>
      </p:sp>
      <p:sp>
        <p:nvSpPr>
          <p:cNvPr id="2" name="內容版面配置區 4"/>
          <p:cNvSpPr>
            <a:spLocks noGrp="1"/>
          </p:cNvSpPr>
          <p:nvPr/>
        </p:nvSpPr>
        <p:spPr>
          <a:xfrm>
            <a:off x="688680" y="3281150"/>
            <a:ext cx="9558020" cy="673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3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Char char="u"/>
            </a:pPr>
            <a:r>
              <a:rPr lang="en-US" dirty="0" smtClean="0"/>
              <a:t> Strategy 3: priority of vertical elimination </a:t>
            </a:r>
          </a:p>
          <a:p>
            <a:pPr marL="457200" indent="-457200">
              <a:buNone/>
            </a:pPr>
            <a:endParaRPr lang="en-US" dirty="0" smtClean="0"/>
          </a:p>
          <a:p>
            <a:endParaRPr lang="en-US" sz="2900" dirty="0"/>
          </a:p>
        </p:txBody>
      </p:sp>
      <p:sp>
        <p:nvSpPr>
          <p:cNvPr id="3" name="內容版面配置區 4"/>
          <p:cNvSpPr>
            <a:spLocks noGrp="1"/>
          </p:cNvSpPr>
          <p:nvPr/>
        </p:nvSpPr>
        <p:spPr>
          <a:xfrm>
            <a:off x="710269" y="4118743"/>
            <a:ext cx="11081395" cy="595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3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charset="0"/>
              <a:buChar char="u"/>
            </a:pPr>
            <a:r>
              <a:rPr lang="en-US" dirty="0">
                <a:sym typeface="+mn-ea"/>
              </a:rPr>
              <a:t>S</a:t>
            </a:r>
            <a:r>
              <a:rPr lang="en-US" dirty="0" smtClean="0">
                <a:sym typeface="+mn-ea"/>
              </a:rPr>
              <a:t>trategy 4: priority of horizontal &amp; deeper elimination </a:t>
            </a:r>
            <a:endParaRPr lang="en-US" dirty="0"/>
          </a:p>
        </p:txBody>
      </p:sp>
      <p:sp>
        <p:nvSpPr>
          <p:cNvPr id="4" name="內容版面配置區 4"/>
          <p:cNvSpPr>
            <a:spLocks noGrp="1"/>
          </p:cNvSpPr>
          <p:nvPr/>
        </p:nvSpPr>
        <p:spPr>
          <a:xfrm>
            <a:off x="708364" y="4878893"/>
            <a:ext cx="10701163" cy="5529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3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charset="0"/>
              <a:buChar char="u"/>
            </a:pPr>
            <a:r>
              <a:rPr lang="en-US" dirty="0">
                <a:sym typeface="+mn-ea"/>
              </a:rPr>
              <a:t>S</a:t>
            </a:r>
            <a:r>
              <a:rPr lang="en-US" dirty="0" smtClean="0">
                <a:sym typeface="+mn-ea"/>
              </a:rPr>
              <a:t>trategy 5: priority of vertical &amp; deeper elimination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89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</p:nvPr>
        </p:nvGraphicFramePr>
        <p:xfrm>
          <a:off x="775579" y="1857473"/>
          <a:ext cx="8750300" cy="4187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670837" y="664696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Candice" pitchFamily="2" charset="0"/>
                <a:sym typeface="+mn-ea"/>
              </a:rPr>
              <a:t>After</a:t>
            </a:r>
            <a:r>
              <a:rPr lang="zh-TW" altLang="en-US" sz="4800" dirty="0" smtClean="0">
                <a:latin typeface="Candice" pitchFamily="2" charset="0"/>
                <a:sym typeface="+mn-ea"/>
              </a:rPr>
              <a:t> </a:t>
            </a:r>
            <a:r>
              <a:rPr lang="en-US" altLang="zh-TW" sz="4800" dirty="0" smtClean="0">
                <a:latin typeface="Candice" pitchFamily="2" charset="0"/>
                <a:sym typeface="+mn-ea"/>
              </a:rPr>
              <a:t>50</a:t>
            </a:r>
            <a:r>
              <a:rPr lang="en-US" sz="4800" dirty="0" smtClean="0">
                <a:latin typeface="Candice" pitchFamily="2" charset="0"/>
                <a:sym typeface="+mn-ea"/>
              </a:rPr>
              <a:t> </a:t>
            </a:r>
            <a:r>
              <a:rPr lang="en-US" sz="4800" dirty="0">
                <a:latin typeface="Candice" pitchFamily="2" charset="0"/>
                <a:sym typeface="+mn-ea"/>
              </a:rPr>
              <a:t>steps</a:t>
            </a:r>
            <a:endParaRPr lang="en-US" altLang="en-US" sz="4800" dirty="0">
              <a:latin typeface="Segoe Print" charset="0"/>
              <a:sym typeface="+mn-ea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8251286" y="1398614"/>
            <a:ext cx="2290812" cy="789271"/>
          </a:xfrm>
          <a:prstGeom prst="roundRect">
            <a:avLst/>
          </a:prstGeom>
          <a:solidFill>
            <a:srgbClr val="8971E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ym typeface="+mn-ea"/>
              </a:rPr>
              <a:t>priority of horizontal &amp; deeper elimination </a:t>
            </a:r>
            <a:endParaRPr lang="zh-TW" altLang="en-US" sz="1600" b="1" dirty="0">
              <a:latin typeface="Century Gothic" pitchFamily="34" charset="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8251286" y="2441629"/>
            <a:ext cx="2290812" cy="789271"/>
          </a:xfrm>
          <a:prstGeom prst="roundRect">
            <a:avLst/>
          </a:prstGeom>
          <a:solidFill>
            <a:srgbClr val="477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ym typeface="+mn-ea"/>
              </a:rPr>
              <a:t>priority of </a:t>
            </a:r>
            <a:r>
              <a:rPr lang="en-US" altLang="zh-TW" sz="1600" b="1" dirty="0" smtClean="0">
                <a:sym typeface="+mn-ea"/>
              </a:rPr>
              <a:t>vertical </a:t>
            </a:r>
            <a:r>
              <a:rPr lang="en-US" altLang="zh-TW" sz="1600" b="1" dirty="0">
                <a:sym typeface="+mn-ea"/>
              </a:rPr>
              <a:t>&amp; deeper elimination </a:t>
            </a:r>
            <a:endParaRPr lang="zh-TW" altLang="en-US" sz="1600" b="1" dirty="0">
              <a:latin typeface="Century Gothic" pitchFamily="34" charset="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8251286" y="3484644"/>
            <a:ext cx="2290812" cy="789271"/>
          </a:xfrm>
          <a:prstGeom prst="roundRect">
            <a:avLst/>
          </a:prstGeom>
          <a:solidFill>
            <a:srgbClr val="50A7D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/>
              <a:t>priority of horizontal elimination </a:t>
            </a:r>
            <a:endParaRPr lang="zh-TW" altLang="en-US" sz="1600" b="1" dirty="0">
              <a:latin typeface="Century Gothic" pitchFamily="34" charset="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8251286" y="5570672"/>
            <a:ext cx="2290812" cy="789271"/>
          </a:xfrm>
          <a:prstGeom prst="roundRect">
            <a:avLst/>
          </a:prstGeom>
          <a:solidFill>
            <a:srgbClr val="C832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/>
              <a:t>priority of vertical elimination </a:t>
            </a:r>
            <a:endParaRPr lang="zh-TW" altLang="en-US" sz="1600" b="1" dirty="0">
              <a:latin typeface="Century Gothic" pitchFamily="34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8251286" y="4527658"/>
            <a:ext cx="2290812" cy="789271"/>
          </a:xfrm>
          <a:prstGeom prst="roundRect">
            <a:avLst/>
          </a:prstGeom>
          <a:solidFill>
            <a:srgbClr val="E32D9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/>
              <a:t>random elimination</a:t>
            </a:r>
            <a:endParaRPr lang="zh-TW" altLang="en-US" sz="1600" b="1" dirty="0">
              <a:latin typeface="Century Gothic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Candice" pitchFamily="2" charset="0"/>
                <a:sym typeface="+mn-ea"/>
              </a:rPr>
              <a:t>Conclusion </a:t>
            </a:r>
            <a:endParaRPr lang="en-US" sz="4800" dirty="0"/>
          </a:p>
        </p:txBody>
      </p:sp>
      <p:sp>
        <p:nvSpPr>
          <p:cNvPr id="8" name="內容版面配置區 4"/>
          <p:cNvSpPr>
            <a:spLocks noGrp="1"/>
          </p:cNvSpPr>
          <p:nvPr/>
        </p:nvSpPr>
        <p:spPr>
          <a:xfrm>
            <a:off x="829945" y="1483360"/>
            <a:ext cx="9904730" cy="1921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3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Char char="u"/>
            </a:pPr>
            <a:r>
              <a:rPr lang="en-US" altLang="zh-TW" dirty="0"/>
              <a:t>H</a:t>
            </a:r>
            <a:r>
              <a:rPr lang="en-US" dirty="0" smtClean="0"/>
              <a:t>orizontal elimination has higher expected value than vertical one.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內容版面配置區 4"/>
          <p:cNvSpPr>
            <a:spLocks noGrp="1"/>
          </p:cNvSpPr>
          <p:nvPr/>
        </p:nvSpPr>
        <p:spPr>
          <a:xfrm>
            <a:off x="803275" y="2595880"/>
            <a:ext cx="9904730" cy="1921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3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Char char="u"/>
            </a:pPr>
            <a:r>
              <a:rPr lang="en-US" dirty="0" smtClean="0"/>
              <a:t>Strategies of deeper elimination has higher expected value than the random one.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內容版面配置區 4"/>
          <p:cNvSpPr>
            <a:spLocks noGrp="1"/>
          </p:cNvSpPr>
          <p:nvPr/>
        </p:nvSpPr>
        <p:spPr>
          <a:xfrm>
            <a:off x="803275" y="3862070"/>
            <a:ext cx="9904730" cy="1921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3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Char char="u"/>
            </a:pPr>
            <a:r>
              <a:rPr lang="en-US" dirty="0" smtClean="0">
                <a:sym typeface="+mn-ea"/>
              </a:rPr>
              <a:t>the best expected value of row is </a:t>
            </a:r>
            <a:r>
              <a:rPr lang="en-US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not at the bottom</a:t>
            </a:r>
            <a:r>
              <a:rPr lang="en-US" dirty="0" smtClean="0">
                <a:sym typeface="+mn-ea"/>
              </a:rPr>
              <a:t> ,while the best stategy of column is at the bottom. </a:t>
            </a:r>
            <a:endParaRPr lang="en-US" dirty="0" smtClean="0"/>
          </a:p>
          <a:p>
            <a:pPr>
              <a:buFont typeface="Wingdings" charset="0"/>
              <a:buChar char="u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80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 descr="86376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3655" y="-19050"/>
            <a:ext cx="12259310" cy="6896100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3736975" y="3421380"/>
            <a:ext cx="6318250" cy="822960"/>
          </a:xfrm>
          <a:prstGeom prst="rect">
            <a:avLst/>
          </a:prstGeom>
          <a:noFill/>
          <a:effectLst>
            <a:glow rad="139700">
              <a:schemeClr val="tx1">
                <a:lumMod val="95000"/>
                <a:lumOff val="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TW" sz="4800" b="1">
                <a:ln>
                  <a:solidFill>
                    <a:srgbClr val="FE82C3"/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alpha val="100000"/>
                    </a:schemeClr>
                  </a:outerShdw>
                </a:effectLst>
                <a:latin typeface="Candice" pitchFamily="2" charset="0"/>
              </a:rPr>
              <a:t>Thanks for listening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53888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sz="5200" dirty="0" smtClean="0">
                <a:latin typeface="Candice" pitchFamily="2" charset="0"/>
              </a:rPr>
              <a:t>Gameplay Example</a:t>
            </a:r>
            <a:endParaRPr lang="zh-TW" altLang="en-US" sz="5200" dirty="0">
              <a:latin typeface="Candice" pitchFamily="2" charset="0"/>
            </a:endParaRP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520" y="1674796"/>
            <a:ext cx="6738737" cy="4781116"/>
          </a:xfrm>
        </p:spPr>
      </p:pic>
      <p:sp>
        <p:nvSpPr>
          <p:cNvPr id="6" name="圓角矩形 5"/>
          <p:cNvSpPr/>
          <p:nvPr/>
        </p:nvSpPr>
        <p:spPr>
          <a:xfrm>
            <a:off x="340449" y="2396692"/>
            <a:ext cx="2210245" cy="7218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accent1"/>
                </a:solidFill>
                <a:latin typeface="Century Gothic" pitchFamily="34" charset="0"/>
              </a:rPr>
              <a:t>Goal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Century Gothic" pitchFamily="34" charset="0"/>
              </a:rPr>
              <a:t># of jellies left</a:t>
            </a:r>
            <a:endParaRPr lang="zh-TW" altLang="en-US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340449" y="1838424"/>
            <a:ext cx="2194561" cy="5010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accent1"/>
                </a:solidFill>
                <a:latin typeface="Century Gothic" pitchFamily="34" charset="0"/>
              </a:rPr>
              <a:t>Moves left</a:t>
            </a:r>
            <a:endParaRPr lang="zh-TW" altLang="en-US" b="1" dirty="0">
              <a:solidFill>
                <a:schemeClr val="accent1"/>
              </a:solidFill>
              <a:latin typeface="Century Gothic" pitchFamily="34" charset="0"/>
            </a:endParaRPr>
          </a:p>
        </p:txBody>
      </p:sp>
      <p:sp>
        <p:nvSpPr>
          <p:cNvPr id="8" name="上-下雙向箭號 7"/>
          <p:cNvSpPr/>
          <p:nvPr/>
        </p:nvSpPr>
        <p:spPr>
          <a:xfrm>
            <a:off x="7834964" y="5601903"/>
            <a:ext cx="442762" cy="490888"/>
          </a:xfrm>
          <a:prstGeom prst="upDownArrow">
            <a:avLst>
              <a:gd name="adj1" fmla="val 50000"/>
              <a:gd name="adj2" fmla="val 37092"/>
            </a:avLst>
          </a:prstGeom>
          <a:solidFill>
            <a:schemeClr val="accent1">
              <a:lumMod val="40000"/>
              <a:lumOff val="60000"/>
              <a:alpha val="7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上-下雙向箭號 8"/>
          <p:cNvSpPr/>
          <p:nvPr/>
        </p:nvSpPr>
        <p:spPr>
          <a:xfrm>
            <a:off x="6777689" y="4639878"/>
            <a:ext cx="442762" cy="490888"/>
          </a:xfrm>
          <a:prstGeom prst="upDownArrow">
            <a:avLst>
              <a:gd name="adj1" fmla="val 50000"/>
              <a:gd name="adj2" fmla="val 37092"/>
            </a:avLst>
          </a:prstGeom>
          <a:solidFill>
            <a:schemeClr val="accent1">
              <a:lumMod val="40000"/>
              <a:lumOff val="60000"/>
              <a:alpha val="7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上-下雙向箭號 9"/>
          <p:cNvSpPr/>
          <p:nvPr/>
        </p:nvSpPr>
        <p:spPr>
          <a:xfrm>
            <a:off x="5187014" y="3156686"/>
            <a:ext cx="442762" cy="490888"/>
          </a:xfrm>
          <a:prstGeom prst="upDownArrow">
            <a:avLst>
              <a:gd name="adj1" fmla="val 50000"/>
              <a:gd name="adj2" fmla="val 37092"/>
            </a:avLst>
          </a:prstGeom>
          <a:solidFill>
            <a:schemeClr val="accent1">
              <a:lumMod val="40000"/>
              <a:lumOff val="60000"/>
              <a:alpha val="7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上-下雙向箭號 10"/>
          <p:cNvSpPr/>
          <p:nvPr/>
        </p:nvSpPr>
        <p:spPr>
          <a:xfrm>
            <a:off x="4663139" y="5098648"/>
            <a:ext cx="442762" cy="490888"/>
          </a:xfrm>
          <a:prstGeom prst="upDownArrow">
            <a:avLst>
              <a:gd name="adj1" fmla="val 50000"/>
              <a:gd name="adj2" fmla="val 37092"/>
            </a:avLst>
          </a:prstGeom>
          <a:solidFill>
            <a:schemeClr val="accent1">
              <a:lumMod val="40000"/>
              <a:lumOff val="60000"/>
              <a:alpha val="7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上-下雙向箭號 11"/>
          <p:cNvSpPr/>
          <p:nvPr/>
        </p:nvSpPr>
        <p:spPr>
          <a:xfrm>
            <a:off x="7834964" y="2234633"/>
            <a:ext cx="442762" cy="490888"/>
          </a:xfrm>
          <a:prstGeom prst="upDownArrow">
            <a:avLst>
              <a:gd name="adj1" fmla="val 50000"/>
              <a:gd name="adj2" fmla="val 37092"/>
            </a:avLst>
          </a:prstGeom>
          <a:solidFill>
            <a:schemeClr val="accent1">
              <a:lumMod val="40000"/>
              <a:lumOff val="60000"/>
              <a:alpha val="7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上-下雙向箭號 12"/>
          <p:cNvSpPr/>
          <p:nvPr/>
        </p:nvSpPr>
        <p:spPr>
          <a:xfrm rot="16200000">
            <a:off x="6491677" y="5370997"/>
            <a:ext cx="442762" cy="490888"/>
          </a:xfrm>
          <a:prstGeom prst="upDownArrow">
            <a:avLst>
              <a:gd name="adj1" fmla="val 50000"/>
              <a:gd name="adj2" fmla="val 37092"/>
            </a:avLst>
          </a:prstGeom>
          <a:solidFill>
            <a:schemeClr val="accent1">
              <a:lumMod val="40000"/>
              <a:lumOff val="60000"/>
              <a:alpha val="7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9818147" y="5960444"/>
            <a:ext cx="2210245" cy="7218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00" dirty="0" smtClean="0">
                <a:solidFill>
                  <a:schemeClr val="tx1"/>
                </a:solidFill>
                <a:latin typeface="Century Gothic" pitchFamily="34" charset="0"/>
              </a:rPr>
              <a:t>There are 6 ways of swapping candies.</a:t>
            </a:r>
            <a:endParaRPr lang="zh-TW" altLang="en-US" sz="1500" dirty="0">
              <a:solidFill>
                <a:schemeClr val="tx1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6" presetClass="emph" presetSubtype="0" repeatCount="indefinite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3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3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3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3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3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3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200" dirty="0" smtClean="0">
                <a:latin typeface="Candice" pitchFamily="2" charset="0"/>
              </a:rPr>
              <a:t>Problem</a:t>
            </a:r>
            <a:endParaRPr lang="zh-TW" altLang="en-US" sz="5200" dirty="0">
              <a:latin typeface="Candice" pitchFamily="2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0"/>
              <a:buChar char="u"/>
            </a:pPr>
            <a:r>
              <a:rPr lang="en-US" altLang="zh-TW" dirty="0" smtClean="0"/>
              <a:t>To </a:t>
            </a:r>
            <a:r>
              <a:rPr lang="en-US" altLang="zh-TW" b="1" dirty="0" smtClean="0">
                <a:solidFill>
                  <a:schemeClr val="accent1"/>
                </a:solidFill>
              </a:rPr>
              <a:t>raise the probability of passing levels</a:t>
            </a:r>
            <a:r>
              <a:rPr lang="en-US" altLang="zh-TW" dirty="0" smtClean="0"/>
              <a:t>, one should make decisions in the game based on some strategy.</a:t>
            </a:r>
          </a:p>
          <a:p>
            <a:pPr marL="457200" indent="-457200">
              <a:buFont typeface="Wingdings" charset="0"/>
              <a:buChar char="u"/>
            </a:pPr>
            <a:r>
              <a:rPr lang="en-US" altLang="zh-TW" dirty="0" smtClean="0"/>
              <a:t>However, it is hard to find a specific strategy due to high</a:t>
            </a:r>
            <a:r>
              <a:rPr lang="en-US" altLang="zh-TW" b="1" dirty="0" smtClean="0">
                <a:solidFill>
                  <a:schemeClr val="accent1"/>
                </a:solidFill>
              </a:rPr>
              <a:t> uncertainty </a:t>
            </a:r>
            <a:r>
              <a:rPr lang="en-US" altLang="zh-TW" dirty="0" smtClean="0"/>
              <a:t>and </a:t>
            </a:r>
            <a:r>
              <a:rPr lang="en-US" altLang="zh-TW" b="1" dirty="0" smtClean="0">
                <a:solidFill>
                  <a:schemeClr val="accent1"/>
                </a:solidFill>
              </a:rPr>
              <a:t>unpredictability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200" dirty="0" smtClean="0">
                <a:latin typeface="Candice" pitchFamily="2" charset="0"/>
              </a:rPr>
              <a:t>Mathematical Analysis</a:t>
            </a:r>
            <a:endParaRPr lang="zh-TW" altLang="en-US" sz="5200" dirty="0">
              <a:latin typeface="Candice" pitchFamily="2" charset="0"/>
            </a:endParaRPr>
          </a:p>
        </p:txBody>
      </p:sp>
      <p:sp>
        <p:nvSpPr>
          <p:cNvPr id="22" name="內容版面配置區 4"/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1843520"/>
          </a:xfrm>
        </p:spPr>
        <p:txBody>
          <a:bodyPr>
            <a:normAutofit fontScale="90000" lnSpcReduction="20000"/>
          </a:bodyPr>
          <a:lstStyle/>
          <a:p>
            <a:pPr>
              <a:buFont typeface="Wingdings" charset="0"/>
              <a:buChar char="u"/>
            </a:pPr>
            <a:r>
              <a:rPr lang="en-US" altLang="zh-TW" dirty="0" smtClean="0"/>
              <a:t>We use a </a:t>
            </a:r>
            <a:r>
              <a:rPr lang="en-US" altLang="zh-TW" b="1" dirty="0" smtClean="0">
                <a:solidFill>
                  <a:schemeClr val="accent1"/>
                </a:solidFill>
              </a:rPr>
              <a:t>simplified model</a:t>
            </a:r>
            <a:r>
              <a:rPr lang="en-US" altLang="zh-TW" dirty="0" smtClean="0"/>
              <a:t>.</a:t>
            </a:r>
          </a:p>
          <a:p>
            <a:pPr marL="0" indent="0">
              <a:buFont typeface="Wingdings" charset="0"/>
              <a:buNone/>
            </a:pPr>
            <a:endParaRPr lang="en-US" altLang="zh-TW" dirty="0" smtClean="0"/>
          </a:p>
          <a:p>
            <a:pPr>
              <a:buFont typeface="Wingdings" charset="0"/>
              <a:buChar char="u"/>
            </a:pPr>
            <a:r>
              <a:rPr lang="en-US" altLang="zh-TW" dirty="0" smtClean="0"/>
              <a:t>There are only </a:t>
            </a:r>
            <a:r>
              <a:rPr lang="en-US" altLang="zh-TW" b="1" dirty="0" smtClean="0">
                <a:solidFill>
                  <a:schemeClr val="accent1"/>
                </a:solidFill>
              </a:rPr>
              <a:t>2</a:t>
            </a:r>
            <a:r>
              <a:rPr lang="en-US" altLang="zh-TW" dirty="0" smtClean="0"/>
              <a:t> kinds of candies in a </a:t>
            </a:r>
            <a:r>
              <a:rPr lang="en-US" altLang="zh-TW" b="1" dirty="0" smtClean="0">
                <a:solidFill>
                  <a:schemeClr val="accent1"/>
                </a:solidFill>
              </a:rPr>
              <a:t>3× 3</a:t>
            </a:r>
            <a:r>
              <a:rPr lang="en-US" altLang="zh-TW" dirty="0" smtClean="0"/>
              <a:t> board.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200" dirty="0" smtClean="0">
                <a:latin typeface="Candice" pitchFamily="2" charset="0"/>
              </a:rPr>
              <a:t>Mathematical Analysis</a:t>
            </a:r>
            <a:endParaRPr lang="zh-TW" altLang="en-US" sz="5200" dirty="0">
              <a:latin typeface="Candice" pitchFamily="2" charset="0"/>
            </a:endParaRPr>
          </a:p>
        </p:txBody>
      </p:sp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3479770" y="4170162"/>
          <a:ext cx="1944000" cy="1944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b="0" dirty="0" smtClean="0">
                          <a:solidFill>
                            <a:schemeClr val="tx1"/>
                          </a:solidFill>
                          <a:latin typeface="Century Schoolbook" pitchFamily="18" charset="0"/>
                        </a:rPr>
                        <a:t>0</a:t>
                      </a:r>
                      <a:endParaRPr lang="zh-TW" altLang="en-US" sz="3600" b="0" dirty="0">
                        <a:solidFill>
                          <a:schemeClr val="tx1"/>
                        </a:solidFill>
                        <a:latin typeface="Century Schoolbook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b="0" dirty="0" smtClean="0">
                          <a:solidFill>
                            <a:schemeClr val="tx1"/>
                          </a:solidFill>
                          <a:latin typeface="Century Schoolbook" pitchFamily="18" charset="0"/>
                        </a:rPr>
                        <a:t>1</a:t>
                      </a:r>
                      <a:endParaRPr lang="zh-TW" altLang="en-US" sz="3600" b="0" dirty="0">
                        <a:solidFill>
                          <a:schemeClr val="tx1"/>
                        </a:solidFill>
                        <a:latin typeface="Century Schoolbook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b="0" dirty="0" smtClean="0">
                          <a:solidFill>
                            <a:schemeClr val="tx1"/>
                          </a:solidFill>
                          <a:latin typeface="Century Schoolbook" pitchFamily="18" charset="0"/>
                        </a:rPr>
                        <a:t>1</a:t>
                      </a:r>
                      <a:endParaRPr lang="zh-TW" altLang="en-US" sz="3600" b="0" dirty="0">
                        <a:solidFill>
                          <a:schemeClr val="tx1"/>
                        </a:solidFill>
                        <a:latin typeface="Century Schoolbook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33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b="0" dirty="0" smtClean="0">
                          <a:solidFill>
                            <a:schemeClr val="tx1"/>
                          </a:solidFill>
                          <a:latin typeface="Century Schoolbook" pitchFamily="18" charset="0"/>
                        </a:rPr>
                        <a:t>1</a:t>
                      </a:r>
                      <a:endParaRPr lang="zh-TW" altLang="en-US" sz="3600" b="0" dirty="0">
                        <a:solidFill>
                          <a:schemeClr val="tx1"/>
                        </a:solidFill>
                        <a:latin typeface="Century Schoolbook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b="0" dirty="0" smtClean="0">
                          <a:solidFill>
                            <a:schemeClr val="tx1"/>
                          </a:solidFill>
                          <a:latin typeface="Century Schoolbook" pitchFamily="18" charset="0"/>
                        </a:rPr>
                        <a:t>0</a:t>
                      </a:r>
                      <a:endParaRPr lang="zh-TW" altLang="en-US" sz="3600" b="0" dirty="0">
                        <a:solidFill>
                          <a:schemeClr val="tx1"/>
                        </a:solidFill>
                        <a:latin typeface="Century Schoolbook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b="0" dirty="0" smtClean="0">
                          <a:solidFill>
                            <a:schemeClr val="tx1"/>
                          </a:solidFill>
                          <a:latin typeface="Century Schoolbook" pitchFamily="18" charset="0"/>
                        </a:rPr>
                        <a:t>0</a:t>
                      </a:r>
                      <a:endParaRPr lang="zh-TW" altLang="en-US" sz="3600" b="0" dirty="0">
                        <a:solidFill>
                          <a:schemeClr val="tx1"/>
                        </a:solidFill>
                        <a:latin typeface="Century Schoolbook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b="0" dirty="0" smtClean="0">
                          <a:solidFill>
                            <a:schemeClr val="tx1"/>
                          </a:solidFill>
                          <a:latin typeface="Century Schoolbook" pitchFamily="18" charset="0"/>
                        </a:rPr>
                        <a:t>0</a:t>
                      </a:r>
                      <a:endParaRPr lang="zh-TW" altLang="en-US" sz="3600" b="0" dirty="0">
                        <a:solidFill>
                          <a:schemeClr val="tx1"/>
                        </a:solidFill>
                        <a:latin typeface="Century Schoolbook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b="0" dirty="0" smtClean="0">
                          <a:solidFill>
                            <a:schemeClr val="tx1"/>
                          </a:solidFill>
                          <a:latin typeface="Century Schoolbook" pitchFamily="18" charset="0"/>
                        </a:rPr>
                        <a:t>0</a:t>
                      </a:r>
                      <a:endParaRPr lang="zh-TW" altLang="en-US" sz="3600" b="0" dirty="0">
                        <a:solidFill>
                          <a:schemeClr val="tx1"/>
                        </a:solidFill>
                        <a:latin typeface="Century Schoolbook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b="0" dirty="0" smtClean="0">
                          <a:solidFill>
                            <a:schemeClr val="tx1"/>
                          </a:solidFill>
                          <a:latin typeface="Century Schoolbook" pitchFamily="18" charset="0"/>
                        </a:rPr>
                        <a:t>1</a:t>
                      </a:r>
                      <a:endParaRPr lang="zh-TW" altLang="en-US" sz="3600" b="0" dirty="0">
                        <a:solidFill>
                          <a:schemeClr val="tx1"/>
                        </a:solidFill>
                        <a:latin typeface="Century Schoolbook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內容版面配置區 4"/>
          <p:cNvSpPr>
            <a:spLocks noGrp="1"/>
          </p:cNvSpPr>
          <p:nvPr>
            <p:ph idx="1"/>
          </p:nvPr>
        </p:nvSpPr>
        <p:spPr>
          <a:xfrm>
            <a:off x="677334" y="2266097"/>
            <a:ext cx="8596668" cy="1843520"/>
          </a:xfrm>
        </p:spPr>
        <p:txBody>
          <a:bodyPr/>
          <a:lstStyle/>
          <a:p>
            <a:pPr>
              <a:buFont typeface="Wingdings" charset="0"/>
              <a:buChar char="u"/>
            </a:pPr>
            <a:r>
              <a:rPr lang="en-US" altLang="zh-TW" dirty="0" smtClean="0"/>
              <a:t>Given a status, we can turn it into a nonnegative integer by </a:t>
            </a:r>
            <a:r>
              <a:rPr lang="en-US" altLang="zh-TW" b="1" dirty="0" smtClean="0">
                <a:solidFill>
                  <a:schemeClr val="accent1"/>
                </a:solidFill>
              </a:rPr>
              <a:t>binary representation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729" y="4946666"/>
            <a:ext cx="3844034" cy="448741"/>
          </a:xfrm>
          <a:prstGeom prst="rect">
            <a:avLst/>
          </a:prstGeom>
        </p:spPr>
      </p:pic>
      <p:sp>
        <p:nvSpPr>
          <p:cNvPr id="27" name="圓角矩形 26"/>
          <p:cNvSpPr/>
          <p:nvPr/>
        </p:nvSpPr>
        <p:spPr>
          <a:xfrm>
            <a:off x="1113560" y="4157782"/>
            <a:ext cx="1944000" cy="1944000"/>
          </a:xfrm>
          <a:prstGeom prst="roundRect">
            <a:avLst>
              <a:gd name="adj" fmla="val 3500"/>
            </a:avLst>
          </a:prstGeom>
          <a:solidFill>
            <a:srgbClr val="54749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8" name="表格 27"/>
          <p:cNvGraphicFramePr>
            <a:graphicFrameLocks noGrp="1"/>
          </p:cNvGraphicFramePr>
          <p:nvPr/>
        </p:nvGraphicFramePr>
        <p:xfrm>
          <a:off x="1113560" y="4157782"/>
          <a:ext cx="1944000" cy="19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020" y="4191450"/>
            <a:ext cx="600075" cy="619125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17" y="4173086"/>
            <a:ext cx="619125" cy="676275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42" y="4832743"/>
            <a:ext cx="600075" cy="619125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92" y="5473750"/>
            <a:ext cx="600075" cy="619125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42" y="5483375"/>
            <a:ext cx="600075" cy="619125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59" y="4830672"/>
            <a:ext cx="600075" cy="619125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904" y="4172200"/>
            <a:ext cx="619125" cy="676275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42" y="4804025"/>
            <a:ext cx="619125" cy="676275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79" y="5434233"/>
            <a:ext cx="619125" cy="676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729" y="4946036"/>
            <a:ext cx="3854819" cy="450000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113560" y="4157782"/>
            <a:ext cx="1944000" cy="1944000"/>
          </a:xfrm>
          <a:prstGeom prst="roundRect">
            <a:avLst>
              <a:gd name="adj" fmla="val 3500"/>
            </a:avLst>
          </a:prstGeom>
          <a:solidFill>
            <a:srgbClr val="54749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113560" y="4157782"/>
          <a:ext cx="1944000" cy="19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200" dirty="0" smtClean="0">
                <a:latin typeface="Candice" pitchFamily="2" charset="0"/>
              </a:rPr>
              <a:t>Mathematical Analysis</a:t>
            </a:r>
            <a:endParaRPr lang="zh-TW" altLang="en-US" sz="5200" dirty="0">
              <a:latin typeface="Candice" pitchFamily="2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020" y="4191450"/>
            <a:ext cx="600075" cy="6191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17" y="4173086"/>
            <a:ext cx="619125" cy="6762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42" y="4832743"/>
            <a:ext cx="600075" cy="61912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92" y="5473750"/>
            <a:ext cx="600075" cy="61912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42" y="5483375"/>
            <a:ext cx="600075" cy="61912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59" y="4830672"/>
            <a:ext cx="600075" cy="61912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904" y="4172200"/>
            <a:ext cx="619125" cy="676275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42" y="4804025"/>
            <a:ext cx="619125" cy="676275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79" y="5434233"/>
            <a:ext cx="619125" cy="676275"/>
          </a:xfrm>
          <a:prstGeom prst="rect">
            <a:avLst/>
          </a:prstGeom>
        </p:spPr>
      </p:pic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3479770" y="4170162"/>
          <a:ext cx="1944000" cy="19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b="0" dirty="0" smtClean="0">
                          <a:solidFill>
                            <a:schemeClr val="tx1"/>
                          </a:solidFill>
                          <a:latin typeface="Century Schoolbook" pitchFamily="18" charset="0"/>
                        </a:rPr>
                        <a:t>0</a:t>
                      </a:r>
                      <a:endParaRPr lang="zh-TW" altLang="en-US" sz="3600" b="0" dirty="0">
                        <a:solidFill>
                          <a:schemeClr val="tx1"/>
                        </a:solidFill>
                        <a:latin typeface="Century Schoolbook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b="0" dirty="0" smtClean="0">
                          <a:solidFill>
                            <a:schemeClr val="tx1"/>
                          </a:solidFill>
                          <a:latin typeface="Century Schoolbook" pitchFamily="18" charset="0"/>
                        </a:rPr>
                        <a:t>1</a:t>
                      </a:r>
                      <a:endParaRPr lang="zh-TW" altLang="en-US" sz="3600" b="0" dirty="0">
                        <a:solidFill>
                          <a:schemeClr val="tx1"/>
                        </a:solidFill>
                        <a:latin typeface="Century Schoolbook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b="0" dirty="0" smtClean="0">
                          <a:solidFill>
                            <a:schemeClr val="tx1"/>
                          </a:solidFill>
                          <a:latin typeface="Century Schoolbook" pitchFamily="18" charset="0"/>
                        </a:rPr>
                        <a:t>1</a:t>
                      </a:r>
                      <a:endParaRPr lang="zh-TW" altLang="en-US" sz="3600" b="0" dirty="0">
                        <a:solidFill>
                          <a:schemeClr val="tx1"/>
                        </a:solidFill>
                        <a:latin typeface="Century Schoolbook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b="0" dirty="0" smtClean="0">
                          <a:solidFill>
                            <a:schemeClr val="tx1"/>
                          </a:solidFill>
                          <a:latin typeface="Century Schoolbook" pitchFamily="18" charset="0"/>
                        </a:rPr>
                        <a:t>1</a:t>
                      </a:r>
                      <a:endParaRPr lang="zh-TW" altLang="en-US" sz="3600" b="0" dirty="0">
                        <a:solidFill>
                          <a:schemeClr val="tx1"/>
                        </a:solidFill>
                        <a:latin typeface="Century Schoolbook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b="0" dirty="0" smtClean="0">
                          <a:solidFill>
                            <a:schemeClr val="tx1"/>
                          </a:solidFill>
                          <a:latin typeface="Century Schoolbook" pitchFamily="18" charset="0"/>
                        </a:rPr>
                        <a:t>0</a:t>
                      </a:r>
                      <a:endParaRPr lang="zh-TW" altLang="en-US" sz="3600" b="0" dirty="0">
                        <a:solidFill>
                          <a:schemeClr val="tx1"/>
                        </a:solidFill>
                        <a:latin typeface="Century Schoolbook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b="0" dirty="0" smtClean="0">
                          <a:solidFill>
                            <a:schemeClr val="tx1"/>
                          </a:solidFill>
                          <a:latin typeface="Century Schoolbook" pitchFamily="18" charset="0"/>
                        </a:rPr>
                        <a:t>1</a:t>
                      </a:r>
                      <a:endParaRPr lang="zh-TW" altLang="en-US" sz="3600" b="0" dirty="0">
                        <a:solidFill>
                          <a:schemeClr val="tx1"/>
                        </a:solidFill>
                        <a:latin typeface="Century Schoolbook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b="0" dirty="0" smtClean="0">
                          <a:solidFill>
                            <a:schemeClr val="tx1"/>
                          </a:solidFill>
                          <a:latin typeface="Century Schoolbook" pitchFamily="18" charset="0"/>
                        </a:rPr>
                        <a:t>0</a:t>
                      </a:r>
                      <a:endParaRPr lang="zh-TW" altLang="en-US" sz="3600" b="0" dirty="0">
                        <a:solidFill>
                          <a:schemeClr val="tx1"/>
                        </a:solidFill>
                        <a:latin typeface="Century Schoolbook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b="0" dirty="0" smtClean="0">
                          <a:solidFill>
                            <a:schemeClr val="tx1"/>
                          </a:solidFill>
                          <a:latin typeface="Century Schoolbook" pitchFamily="18" charset="0"/>
                        </a:rPr>
                        <a:t>0</a:t>
                      </a:r>
                      <a:endParaRPr lang="zh-TW" altLang="en-US" sz="3600" b="0" dirty="0">
                        <a:solidFill>
                          <a:schemeClr val="tx1"/>
                        </a:solidFill>
                        <a:latin typeface="Century Schoolbook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b="0" dirty="0" smtClean="0">
                          <a:solidFill>
                            <a:schemeClr val="tx1"/>
                          </a:solidFill>
                          <a:latin typeface="Century Schoolbook" pitchFamily="18" charset="0"/>
                        </a:rPr>
                        <a:t>0</a:t>
                      </a:r>
                      <a:endParaRPr lang="zh-TW" altLang="en-US" sz="3600" b="0" dirty="0">
                        <a:solidFill>
                          <a:schemeClr val="tx1"/>
                        </a:solidFill>
                        <a:latin typeface="Century Schoolbook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內容版面配置區 4"/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1843520"/>
          </a:xfrm>
        </p:spPr>
        <p:txBody>
          <a:bodyPr/>
          <a:lstStyle/>
          <a:p>
            <a:pPr>
              <a:buFont typeface="Wingdings" charset="0"/>
              <a:buChar char="u"/>
            </a:pPr>
            <a:r>
              <a:rPr lang="en-US" altLang="zh-TW" dirty="0" smtClean="0"/>
              <a:t>If a move allows eliminations occur, then it causes the </a:t>
            </a:r>
            <a:r>
              <a:rPr lang="en-US" altLang="zh-TW" b="1" dirty="0" smtClean="0">
                <a:solidFill>
                  <a:schemeClr val="accent1"/>
                </a:solidFill>
              </a:rPr>
              <a:t>change of states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13560" y="5451868"/>
            <a:ext cx="1943469" cy="641007"/>
          </a:xfrm>
          <a:prstGeom prst="rect">
            <a:avLst/>
          </a:prstGeom>
          <a:noFill/>
          <a:ln w="57150">
            <a:solidFill>
              <a:srgbClr val="FC0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3479771" y="5449797"/>
            <a:ext cx="1943469" cy="641007"/>
          </a:xfrm>
          <a:prstGeom prst="rect">
            <a:avLst/>
          </a:prstGeom>
          <a:noFill/>
          <a:ln w="57150">
            <a:solidFill>
              <a:srgbClr val="FC0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96296E-6 L -0.00052 0.0925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46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-0.00065 -0.0921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1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圓角矩形 182"/>
          <p:cNvSpPr/>
          <p:nvPr/>
        </p:nvSpPr>
        <p:spPr>
          <a:xfrm>
            <a:off x="2444817" y="192505"/>
            <a:ext cx="7199697" cy="3881064"/>
          </a:xfrm>
          <a:prstGeom prst="roundRect">
            <a:avLst>
              <a:gd name="adj" fmla="val 724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719394" y="1439929"/>
          <a:ext cx="1360134" cy="136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378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378"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378"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8" name="群組 17"/>
          <p:cNvGrpSpPr/>
          <p:nvPr/>
        </p:nvGrpSpPr>
        <p:grpSpPr>
          <a:xfrm>
            <a:off x="719394" y="1444259"/>
            <a:ext cx="1360133" cy="1370221"/>
            <a:chOff x="1113560" y="4157782"/>
            <a:chExt cx="1944000" cy="1958418"/>
          </a:xfrm>
        </p:grpSpPr>
        <p:sp>
          <p:nvSpPr>
            <p:cNvPr id="6" name="圓角矩形 5"/>
            <p:cNvSpPr/>
            <p:nvPr/>
          </p:nvSpPr>
          <p:spPr>
            <a:xfrm>
              <a:off x="1113560" y="4157782"/>
              <a:ext cx="1944000" cy="1944000"/>
            </a:xfrm>
            <a:prstGeom prst="roundRect">
              <a:avLst>
                <a:gd name="adj" fmla="val 3500"/>
              </a:avLst>
            </a:prstGeom>
            <a:solidFill>
              <a:srgbClr val="54749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020" y="4191450"/>
              <a:ext cx="600075" cy="619125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4817" y="4173086"/>
              <a:ext cx="619125" cy="676275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4442" y="4832743"/>
              <a:ext cx="600075" cy="619125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492" y="5473750"/>
              <a:ext cx="600075" cy="619125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4442" y="5483375"/>
              <a:ext cx="600075" cy="619125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1006" y="5497075"/>
              <a:ext cx="600075" cy="619125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7904" y="4172200"/>
              <a:ext cx="619125" cy="676275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842" y="4804025"/>
              <a:ext cx="619125" cy="676275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8479" y="4820800"/>
              <a:ext cx="619125" cy="676275"/>
            </a:xfrm>
            <a:prstGeom prst="rect">
              <a:avLst/>
            </a:prstGeom>
          </p:spPr>
        </p:pic>
      </p:grpSp>
      <p:graphicFrame>
        <p:nvGraphicFramePr>
          <p:cNvPr id="70" name="表格 69"/>
          <p:cNvGraphicFramePr>
            <a:graphicFrameLocks noGrp="1"/>
          </p:cNvGraphicFramePr>
          <p:nvPr/>
        </p:nvGraphicFramePr>
        <p:xfrm>
          <a:off x="2767672" y="381788"/>
          <a:ext cx="1360134" cy="136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378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378"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378"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2" name="圓角矩形 71"/>
          <p:cNvSpPr/>
          <p:nvPr/>
        </p:nvSpPr>
        <p:spPr>
          <a:xfrm>
            <a:off x="2767672" y="386118"/>
            <a:ext cx="1360133" cy="1360133"/>
          </a:xfrm>
          <a:prstGeom prst="roundRect">
            <a:avLst>
              <a:gd name="adj" fmla="val 3500"/>
            </a:avLst>
          </a:prstGeom>
          <a:solidFill>
            <a:srgbClr val="54749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2783727" y="404721"/>
            <a:ext cx="1347115" cy="1353240"/>
            <a:chOff x="3332196" y="529849"/>
            <a:chExt cx="1347115" cy="1353240"/>
          </a:xfrm>
        </p:grpSpPr>
        <p:pic>
          <p:nvPicPr>
            <p:cNvPr id="73" name="圖片 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2475" y="975131"/>
              <a:ext cx="419847" cy="433175"/>
            </a:xfrm>
            <a:prstGeom prst="rect">
              <a:avLst/>
            </a:prstGeom>
          </p:spPr>
        </p:pic>
        <p:pic>
          <p:nvPicPr>
            <p:cNvPr id="74" name="圖片 7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295" y="954731"/>
              <a:ext cx="433175" cy="473161"/>
            </a:xfrm>
            <a:prstGeom prst="rect">
              <a:avLst/>
            </a:prstGeom>
          </p:spPr>
        </p:pic>
        <p:pic>
          <p:nvPicPr>
            <p:cNvPr id="75" name="圖片 7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450" y="1416843"/>
              <a:ext cx="419847" cy="433175"/>
            </a:xfrm>
            <a:prstGeom prst="rect">
              <a:avLst/>
            </a:prstGeom>
          </p:spPr>
        </p:pic>
        <p:pic>
          <p:nvPicPr>
            <p:cNvPr id="78" name="圖片 7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0145" y="535935"/>
              <a:ext cx="419847" cy="433175"/>
            </a:xfrm>
            <a:prstGeom prst="rect">
              <a:avLst/>
            </a:prstGeom>
          </p:spPr>
        </p:pic>
        <p:pic>
          <p:nvPicPr>
            <p:cNvPr id="79" name="圖片 7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2436" y="953399"/>
              <a:ext cx="433175" cy="473161"/>
            </a:xfrm>
            <a:prstGeom prst="rect">
              <a:avLst/>
            </a:prstGeom>
          </p:spPr>
        </p:pic>
        <p:pic>
          <p:nvPicPr>
            <p:cNvPr id="80" name="圖片 7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196" y="1409928"/>
              <a:ext cx="433175" cy="473161"/>
            </a:xfrm>
            <a:prstGeom prst="rect">
              <a:avLst/>
            </a:prstGeom>
          </p:spPr>
        </p:pic>
        <p:pic>
          <p:nvPicPr>
            <p:cNvPr id="81" name="圖片 8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6136" y="1408306"/>
              <a:ext cx="433175" cy="473161"/>
            </a:xfrm>
            <a:prstGeom prst="rect">
              <a:avLst/>
            </a:prstGeom>
          </p:spPr>
        </p:pic>
        <p:pic>
          <p:nvPicPr>
            <p:cNvPr id="82" name="圖片 8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9681" y="529849"/>
              <a:ext cx="419847" cy="433175"/>
            </a:xfrm>
            <a:prstGeom prst="rect">
              <a:avLst/>
            </a:prstGeom>
          </p:spPr>
        </p:pic>
        <p:pic>
          <p:nvPicPr>
            <p:cNvPr id="83" name="圖片 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7443" y="536226"/>
              <a:ext cx="419847" cy="433175"/>
            </a:xfrm>
            <a:prstGeom prst="rect">
              <a:avLst/>
            </a:prstGeom>
          </p:spPr>
        </p:pic>
      </p:grpSp>
      <p:graphicFrame>
        <p:nvGraphicFramePr>
          <p:cNvPr id="84" name="表格 83"/>
          <p:cNvGraphicFramePr>
            <a:graphicFrameLocks noGrp="1"/>
          </p:cNvGraphicFramePr>
          <p:nvPr/>
        </p:nvGraphicFramePr>
        <p:xfrm>
          <a:off x="4488990" y="381108"/>
          <a:ext cx="1360134" cy="136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378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378"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378"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5" name="圓角矩形 84"/>
          <p:cNvSpPr/>
          <p:nvPr/>
        </p:nvSpPr>
        <p:spPr>
          <a:xfrm>
            <a:off x="4488990" y="385438"/>
            <a:ext cx="1360133" cy="1360133"/>
          </a:xfrm>
          <a:prstGeom prst="roundRect">
            <a:avLst>
              <a:gd name="adj" fmla="val 3500"/>
            </a:avLst>
          </a:prstGeom>
          <a:solidFill>
            <a:srgbClr val="54749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6" name="群組 85"/>
          <p:cNvGrpSpPr/>
          <p:nvPr/>
        </p:nvGrpSpPr>
        <p:grpSpPr>
          <a:xfrm>
            <a:off x="4505045" y="400794"/>
            <a:ext cx="1347115" cy="1356487"/>
            <a:chOff x="3332196" y="526602"/>
            <a:chExt cx="1347115" cy="1356487"/>
          </a:xfrm>
        </p:grpSpPr>
        <p:pic>
          <p:nvPicPr>
            <p:cNvPr id="87" name="圖片 8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2475" y="975131"/>
              <a:ext cx="419847" cy="433175"/>
            </a:xfrm>
            <a:prstGeom prst="rect">
              <a:avLst/>
            </a:prstGeom>
          </p:spPr>
        </p:pic>
        <p:pic>
          <p:nvPicPr>
            <p:cNvPr id="88" name="圖片 8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295" y="954731"/>
              <a:ext cx="433175" cy="473161"/>
            </a:xfrm>
            <a:prstGeom prst="rect">
              <a:avLst/>
            </a:prstGeom>
          </p:spPr>
        </p:pic>
        <p:pic>
          <p:nvPicPr>
            <p:cNvPr id="89" name="圖片 8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450" y="1416843"/>
              <a:ext cx="419847" cy="433175"/>
            </a:xfrm>
            <a:prstGeom prst="rect">
              <a:avLst/>
            </a:prstGeom>
          </p:spPr>
        </p:pic>
        <p:pic>
          <p:nvPicPr>
            <p:cNvPr id="90" name="圖片 8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0145" y="535935"/>
              <a:ext cx="419847" cy="433175"/>
            </a:xfrm>
            <a:prstGeom prst="rect">
              <a:avLst/>
            </a:prstGeom>
          </p:spPr>
        </p:pic>
        <p:pic>
          <p:nvPicPr>
            <p:cNvPr id="91" name="圖片 9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3552" y="954676"/>
              <a:ext cx="433175" cy="473161"/>
            </a:xfrm>
            <a:prstGeom prst="rect">
              <a:avLst/>
            </a:prstGeom>
          </p:spPr>
        </p:pic>
        <p:pic>
          <p:nvPicPr>
            <p:cNvPr id="92" name="圖片 9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196" y="1409928"/>
              <a:ext cx="433175" cy="473161"/>
            </a:xfrm>
            <a:prstGeom prst="rect">
              <a:avLst/>
            </a:prstGeom>
          </p:spPr>
        </p:pic>
        <p:pic>
          <p:nvPicPr>
            <p:cNvPr id="93" name="圖片 9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6136" y="1408306"/>
              <a:ext cx="433175" cy="473161"/>
            </a:xfrm>
            <a:prstGeom prst="rect">
              <a:avLst/>
            </a:prstGeom>
          </p:spPr>
        </p:pic>
        <p:pic>
          <p:nvPicPr>
            <p:cNvPr id="94" name="圖片 9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9681" y="529849"/>
              <a:ext cx="419847" cy="433175"/>
            </a:xfrm>
            <a:prstGeom prst="rect">
              <a:avLst/>
            </a:prstGeom>
          </p:spPr>
        </p:pic>
        <p:pic>
          <p:nvPicPr>
            <p:cNvPr id="95" name="圖片 9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9082" y="526602"/>
              <a:ext cx="396568" cy="433175"/>
            </a:xfrm>
            <a:prstGeom prst="rect">
              <a:avLst/>
            </a:prstGeom>
          </p:spPr>
        </p:pic>
      </p:grpSp>
      <p:graphicFrame>
        <p:nvGraphicFramePr>
          <p:cNvPr id="96" name="表格 95"/>
          <p:cNvGraphicFramePr>
            <a:graphicFrameLocks noGrp="1"/>
          </p:cNvGraphicFramePr>
          <p:nvPr/>
        </p:nvGraphicFramePr>
        <p:xfrm>
          <a:off x="6223326" y="379486"/>
          <a:ext cx="1360134" cy="136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378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378"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378"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7" name="圓角矩形 96"/>
          <p:cNvSpPr/>
          <p:nvPr/>
        </p:nvSpPr>
        <p:spPr>
          <a:xfrm>
            <a:off x="6223326" y="383816"/>
            <a:ext cx="1360133" cy="1360133"/>
          </a:xfrm>
          <a:prstGeom prst="roundRect">
            <a:avLst>
              <a:gd name="adj" fmla="val 3500"/>
            </a:avLst>
          </a:prstGeom>
          <a:solidFill>
            <a:srgbClr val="54749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8" name="群組 97"/>
          <p:cNvGrpSpPr/>
          <p:nvPr/>
        </p:nvGrpSpPr>
        <p:grpSpPr>
          <a:xfrm>
            <a:off x="6239381" y="402419"/>
            <a:ext cx="1347115" cy="1353240"/>
            <a:chOff x="3332196" y="529849"/>
            <a:chExt cx="1347115" cy="1353240"/>
          </a:xfrm>
        </p:grpSpPr>
        <p:pic>
          <p:nvPicPr>
            <p:cNvPr id="99" name="圖片 9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2475" y="975131"/>
              <a:ext cx="419847" cy="433175"/>
            </a:xfrm>
            <a:prstGeom prst="rect">
              <a:avLst/>
            </a:prstGeom>
          </p:spPr>
        </p:pic>
        <p:pic>
          <p:nvPicPr>
            <p:cNvPr id="100" name="圖片 9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295" y="954731"/>
              <a:ext cx="433175" cy="473161"/>
            </a:xfrm>
            <a:prstGeom prst="rect">
              <a:avLst/>
            </a:prstGeom>
          </p:spPr>
        </p:pic>
        <p:pic>
          <p:nvPicPr>
            <p:cNvPr id="101" name="圖片 10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450" y="1416843"/>
              <a:ext cx="419847" cy="433175"/>
            </a:xfrm>
            <a:prstGeom prst="rect">
              <a:avLst/>
            </a:prstGeom>
          </p:spPr>
        </p:pic>
        <p:pic>
          <p:nvPicPr>
            <p:cNvPr id="102" name="圖片 10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0145" y="535935"/>
              <a:ext cx="419847" cy="433175"/>
            </a:xfrm>
            <a:prstGeom prst="rect">
              <a:avLst/>
            </a:prstGeom>
          </p:spPr>
        </p:pic>
        <p:pic>
          <p:nvPicPr>
            <p:cNvPr id="103" name="圖片 10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2436" y="953399"/>
              <a:ext cx="433175" cy="473161"/>
            </a:xfrm>
            <a:prstGeom prst="rect">
              <a:avLst/>
            </a:prstGeom>
          </p:spPr>
        </p:pic>
        <p:pic>
          <p:nvPicPr>
            <p:cNvPr id="104" name="圖片 10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196" y="1409928"/>
              <a:ext cx="433175" cy="473161"/>
            </a:xfrm>
            <a:prstGeom prst="rect">
              <a:avLst/>
            </a:prstGeom>
          </p:spPr>
        </p:pic>
        <p:pic>
          <p:nvPicPr>
            <p:cNvPr id="105" name="圖片 10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6136" y="1408306"/>
              <a:ext cx="433175" cy="473161"/>
            </a:xfrm>
            <a:prstGeom prst="rect">
              <a:avLst/>
            </a:prstGeom>
          </p:spPr>
        </p:pic>
        <p:pic>
          <p:nvPicPr>
            <p:cNvPr id="106" name="圖片 10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1320" y="529849"/>
              <a:ext cx="396568" cy="433175"/>
            </a:xfrm>
            <a:prstGeom prst="rect">
              <a:avLst/>
            </a:prstGeom>
          </p:spPr>
        </p:pic>
        <p:pic>
          <p:nvPicPr>
            <p:cNvPr id="107" name="圖片 10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7443" y="536226"/>
              <a:ext cx="419847" cy="433175"/>
            </a:xfrm>
            <a:prstGeom prst="rect">
              <a:avLst/>
            </a:prstGeom>
          </p:spPr>
        </p:pic>
      </p:grpSp>
      <p:graphicFrame>
        <p:nvGraphicFramePr>
          <p:cNvPr id="108" name="表格 107"/>
          <p:cNvGraphicFramePr>
            <a:graphicFrameLocks noGrp="1"/>
          </p:cNvGraphicFramePr>
          <p:nvPr/>
        </p:nvGraphicFramePr>
        <p:xfrm>
          <a:off x="7917784" y="377864"/>
          <a:ext cx="1360134" cy="136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378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378"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378"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9" name="圓角矩形 108"/>
          <p:cNvSpPr/>
          <p:nvPr/>
        </p:nvSpPr>
        <p:spPr>
          <a:xfrm>
            <a:off x="7917784" y="382194"/>
            <a:ext cx="1360133" cy="1360133"/>
          </a:xfrm>
          <a:prstGeom prst="roundRect">
            <a:avLst>
              <a:gd name="adj" fmla="val 3500"/>
            </a:avLst>
          </a:prstGeom>
          <a:solidFill>
            <a:srgbClr val="54749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0" name="群組 109"/>
          <p:cNvGrpSpPr/>
          <p:nvPr/>
        </p:nvGrpSpPr>
        <p:grpSpPr>
          <a:xfrm>
            <a:off x="7933839" y="400797"/>
            <a:ext cx="1347115" cy="1353240"/>
            <a:chOff x="3332196" y="529849"/>
            <a:chExt cx="1347115" cy="1353240"/>
          </a:xfrm>
        </p:grpSpPr>
        <p:pic>
          <p:nvPicPr>
            <p:cNvPr id="111" name="圖片 1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2475" y="975131"/>
              <a:ext cx="419847" cy="433175"/>
            </a:xfrm>
            <a:prstGeom prst="rect">
              <a:avLst/>
            </a:prstGeom>
          </p:spPr>
        </p:pic>
        <p:pic>
          <p:nvPicPr>
            <p:cNvPr id="112" name="圖片 1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295" y="954731"/>
              <a:ext cx="433175" cy="473161"/>
            </a:xfrm>
            <a:prstGeom prst="rect">
              <a:avLst/>
            </a:prstGeom>
          </p:spPr>
        </p:pic>
        <p:pic>
          <p:nvPicPr>
            <p:cNvPr id="113" name="圖片 1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450" y="1416843"/>
              <a:ext cx="419847" cy="433175"/>
            </a:xfrm>
            <a:prstGeom prst="rect">
              <a:avLst/>
            </a:prstGeom>
          </p:spPr>
        </p:pic>
        <p:pic>
          <p:nvPicPr>
            <p:cNvPr id="114" name="圖片 1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0145" y="535935"/>
              <a:ext cx="419847" cy="433175"/>
            </a:xfrm>
            <a:prstGeom prst="rect">
              <a:avLst/>
            </a:prstGeom>
          </p:spPr>
        </p:pic>
        <p:pic>
          <p:nvPicPr>
            <p:cNvPr id="115" name="圖片 1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2436" y="953399"/>
              <a:ext cx="433175" cy="473161"/>
            </a:xfrm>
            <a:prstGeom prst="rect">
              <a:avLst/>
            </a:prstGeom>
          </p:spPr>
        </p:pic>
        <p:pic>
          <p:nvPicPr>
            <p:cNvPr id="116" name="圖片 1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196" y="1409928"/>
              <a:ext cx="433175" cy="473161"/>
            </a:xfrm>
            <a:prstGeom prst="rect">
              <a:avLst/>
            </a:prstGeom>
          </p:spPr>
        </p:pic>
        <p:pic>
          <p:nvPicPr>
            <p:cNvPr id="117" name="圖片 1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6136" y="1408306"/>
              <a:ext cx="433175" cy="473161"/>
            </a:xfrm>
            <a:prstGeom prst="rect">
              <a:avLst/>
            </a:prstGeom>
          </p:spPr>
        </p:pic>
        <p:pic>
          <p:nvPicPr>
            <p:cNvPr id="118" name="圖片 1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1320" y="529849"/>
              <a:ext cx="396568" cy="433175"/>
            </a:xfrm>
            <a:prstGeom prst="rect">
              <a:avLst/>
            </a:prstGeom>
          </p:spPr>
        </p:pic>
        <p:pic>
          <p:nvPicPr>
            <p:cNvPr id="119" name="圖片 1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9082" y="536226"/>
              <a:ext cx="396568" cy="433175"/>
            </a:xfrm>
            <a:prstGeom prst="rect">
              <a:avLst/>
            </a:prstGeom>
          </p:spPr>
        </p:pic>
      </p:grpSp>
      <p:graphicFrame>
        <p:nvGraphicFramePr>
          <p:cNvPr id="120" name="表格 119"/>
          <p:cNvGraphicFramePr>
            <a:graphicFrameLocks noGrp="1"/>
          </p:cNvGraphicFramePr>
          <p:nvPr/>
        </p:nvGraphicFramePr>
        <p:xfrm>
          <a:off x="2758290" y="2268734"/>
          <a:ext cx="1360134" cy="136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378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378"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378"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1" name="圓角矩形 120"/>
          <p:cNvSpPr/>
          <p:nvPr/>
        </p:nvSpPr>
        <p:spPr>
          <a:xfrm>
            <a:off x="2758290" y="2273064"/>
            <a:ext cx="1360133" cy="1360133"/>
          </a:xfrm>
          <a:prstGeom prst="roundRect">
            <a:avLst>
              <a:gd name="adj" fmla="val 3500"/>
            </a:avLst>
          </a:prstGeom>
          <a:solidFill>
            <a:srgbClr val="54749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2" name="群組 121"/>
          <p:cNvGrpSpPr/>
          <p:nvPr/>
        </p:nvGrpSpPr>
        <p:grpSpPr>
          <a:xfrm>
            <a:off x="2774345" y="2291667"/>
            <a:ext cx="1347115" cy="1353240"/>
            <a:chOff x="3332196" y="529849"/>
            <a:chExt cx="1347115" cy="1353240"/>
          </a:xfrm>
        </p:grpSpPr>
        <p:pic>
          <p:nvPicPr>
            <p:cNvPr id="123" name="圖片 1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2475" y="975131"/>
              <a:ext cx="419847" cy="433175"/>
            </a:xfrm>
            <a:prstGeom prst="rect">
              <a:avLst/>
            </a:prstGeom>
          </p:spPr>
        </p:pic>
        <p:pic>
          <p:nvPicPr>
            <p:cNvPr id="124" name="圖片 1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295" y="954731"/>
              <a:ext cx="433175" cy="473161"/>
            </a:xfrm>
            <a:prstGeom prst="rect">
              <a:avLst/>
            </a:prstGeom>
          </p:spPr>
        </p:pic>
        <p:pic>
          <p:nvPicPr>
            <p:cNvPr id="125" name="圖片 1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450" y="1416843"/>
              <a:ext cx="419847" cy="433175"/>
            </a:xfrm>
            <a:prstGeom prst="rect">
              <a:avLst/>
            </a:prstGeom>
          </p:spPr>
        </p:pic>
        <p:pic>
          <p:nvPicPr>
            <p:cNvPr id="126" name="圖片 1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1784" y="535935"/>
              <a:ext cx="396568" cy="433175"/>
            </a:xfrm>
            <a:prstGeom prst="rect">
              <a:avLst/>
            </a:prstGeom>
          </p:spPr>
        </p:pic>
        <p:pic>
          <p:nvPicPr>
            <p:cNvPr id="127" name="圖片 1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2436" y="953399"/>
              <a:ext cx="433175" cy="473161"/>
            </a:xfrm>
            <a:prstGeom prst="rect">
              <a:avLst/>
            </a:prstGeom>
          </p:spPr>
        </p:pic>
        <p:pic>
          <p:nvPicPr>
            <p:cNvPr id="128" name="圖片 1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196" y="1409928"/>
              <a:ext cx="433175" cy="473161"/>
            </a:xfrm>
            <a:prstGeom prst="rect">
              <a:avLst/>
            </a:prstGeom>
          </p:spPr>
        </p:pic>
        <p:pic>
          <p:nvPicPr>
            <p:cNvPr id="129" name="圖片 1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6136" y="1408306"/>
              <a:ext cx="433175" cy="473161"/>
            </a:xfrm>
            <a:prstGeom prst="rect">
              <a:avLst/>
            </a:prstGeom>
          </p:spPr>
        </p:pic>
        <p:pic>
          <p:nvPicPr>
            <p:cNvPr id="130" name="圖片 1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9681" y="529849"/>
              <a:ext cx="419847" cy="433175"/>
            </a:xfrm>
            <a:prstGeom prst="rect">
              <a:avLst/>
            </a:prstGeom>
          </p:spPr>
        </p:pic>
        <p:pic>
          <p:nvPicPr>
            <p:cNvPr id="131" name="圖片 1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7443" y="536226"/>
              <a:ext cx="419847" cy="433175"/>
            </a:xfrm>
            <a:prstGeom prst="rect">
              <a:avLst/>
            </a:prstGeom>
          </p:spPr>
        </p:pic>
      </p:grpSp>
      <p:graphicFrame>
        <p:nvGraphicFramePr>
          <p:cNvPr id="132" name="表格 131"/>
          <p:cNvGraphicFramePr>
            <a:graphicFrameLocks noGrp="1"/>
          </p:cNvGraphicFramePr>
          <p:nvPr/>
        </p:nvGraphicFramePr>
        <p:xfrm>
          <a:off x="4479608" y="2268054"/>
          <a:ext cx="1360134" cy="136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378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378"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378"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3" name="圓角矩形 132"/>
          <p:cNvSpPr/>
          <p:nvPr/>
        </p:nvSpPr>
        <p:spPr>
          <a:xfrm>
            <a:off x="4479608" y="2272384"/>
            <a:ext cx="1360133" cy="1360133"/>
          </a:xfrm>
          <a:prstGeom prst="roundRect">
            <a:avLst>
              <a:gd name="adj" fmla="val 3500"/>
            </a:avLst>
          </a:prstGeom>
          <a:solidFill>
            <a:srgbClr val="54749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4" name="群組 133"/>
          <p:cNvGrpSpPr/>
          <p:nvPr/>
        </p:nvGrpSpPr>
        <p:grpSpPr>
          <a:xfrm>
            <a:off x="4495663" y="2290987"/>
            <a:ext cx="1347115" cy="1353240"/>
            <a:chOff x="3332196" y="529849"/>
            <a:chExt cx="1347115" cy="1353240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2475" y="975131"/>
              <a:ext cx="419847" cy="433175"/>
            </a:xfrm>
            <a:prstGeom prst="rect">
              <a:avLst/>
            </a:prstGeom>
          </p:spPr>
        </p:pic>
        <p:pic>
          <p:nvPicPr>
            <p:cNvPr id="136" name="圖片 1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295" y="954731"/>
              <a:ext cx="433175" cy="473161"/>
            </a:xfrm>
            <a:prstGeom prst="rect">
              <a:avLst/>
            </a:prstGeom>
          </p:spPr>
        </p:pic>
        <p:pic>
          <p:nvPicPr>
            <p:cNvPr id="137" name="圖片 1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450" y="1416843"/>
              <a:ext cx="419847" cy="433175"/>
            </a:xfrm>
            <a:prstGeom prst="rect">
              <a:avLst/>
            </a:prstGeom>
          </p:spPr>
        </p:pic>
        <p:pic>
          <p:nvPicPr>
            <p:cNvPr id="138" name="圖片 1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1784" y="535935"/>
              <a:ext cx="396568" cy="433175"/>
            </a:xfrm>
            <a:prstGeom prst="rect">
              <a:avLst/>
            </a:prstGeom>
          </p:spPr>
        </p:pic>
        <p:pic>
          <p:nvPicPr>
            <p:cNvPr id="139" name="圖片 1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2436" y="953399"/>
              <a:ext cx="433175" cy="473161"/>
            </a:xfrm>
            <a:prstGeom prst="rect">
              <a:avLst/>
            </a:prstGeom>
          </p:spPr>
        </p:pic>
        <p:pic>
          <p:nvPicPr>
            <p:cNvPr id="140" name="圖片 1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196" y="1409928"/>
              <a:ext cx="433175" cy="473161"/>
            </a:xfrm>
            <a:prstGeom prst="rect">
              <a:avLst/>
            </a:prstGeom>
          </p:spPr>
        </p:pic>
        <p:pic>
          <p:nvPicPr>
            <p:cNvPr id="141" name="圖片 1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6136" y="1408306"/>
              <a:ext cx="433175" cy="473161"/>
            </a:xfrm>
            <a:prstGeom prst="rect">
              <a:avLst/>
            </a:prstGeom>
          </p:spPr>
        </p:pic>
        <p:pic>
          <p:nvPicPr>
            <p:cNvPr id="142" name="圖片 1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9681" y="529849"/>
              <a:ext cx="419847" cy="433175"/>
            </a:xfrm>
            <a:prstGeom prst="rect">
              <a:avLst/>
            </a:prstGeom>
          </p:spPr>
        </p:pic>
        <p:pic>
          <p:nvPicPr>
            <p:cNvPr id="143" name="圖片 1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9082" y="536226"/>
              <a:ext cx="396568" cy="433175"/>
            </a:xfrm>
            <a:prstGeom prst="rect">
              <a:avLst/>
            </a:prstGeom>
          </p:spPr>
        </p:pic>
      </p:grpSp>
      <p:graphicFrame>
        <p:nvGraphicFramePr>
          <p:cNvPr id="144" name="表格 143"/>
          <p:cNvGraphicFramePr>
            <a:graphicFrameLocks noGrp="1"/>
          </p:cNvGraphicFramePr>
          <p:nvPr/>
        </p:nvGraphicFramePr>
        <p:xfrm>
          <a:off x="6213944" y="2266432"/>
          <a:ext cx="1360134" cy="136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378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378"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378"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5" name="圓角矩形 144"/>
          <p:cNvSpPr/>
          <p:nvPr/>
        </p:nvSpPr>
        <p:spPr>
          <a:xfrm>
            <a:off x="6213944" y="2270762"/>
            <a:ext cx="1360133" cy="1360133"/>
          </a:xfrm>
          <a:prstGeom prst="roundRect">
            <a:avLst>
              <a:gd name="adj" fmla="val 3500"/>
            </a:avLst>
          </a:prstGeom>
          <a:solidFill>
            <a:srgbClr val="54749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6" name="群組 145"/>
          <p:cNvGrpSpPr/>
          <p:nvPr/>
        </p:nvGrpSpPr>
        <p:grpSpPr>
          <a:xfrm>
            <a:off x="6229999" y="2289365"/>
            <a:ext cx="1347115" cy="1353240"/>
            <a:chOff x="3332196" y="529849"/>
            <a:chExt cx="1347115" cy="1353240"/>
          </a:xfrm>
        </p:grpSpPr>
        <p:pic>
          <p:nvPicPr>
            <p:cNvPr id="147" name="圖片 1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2475" y="975131"/>
              <a:ext cx="419847" cy="433175"/>
            </a:xfrm>
            <a:prstGeom prst="rect">
              <a:avLst/>
            </a:prstGeom>
          </p:spPr>
        </p:pic>
        <p:pic>
          <p:nvPicPr>
            <p:cNvPr id="148" name="圖片 1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295" y="954731"/>
              <a:ext cx="433175" cy="473161"/>
            </a:xfrm>
            <a:prstGeom prst="rect">
              <a:avLst/>
            </a:prstGeom>
          </p:spPr>
        </p:pic>
        <p:pic>
          <p:nvPicPr>
            <p:cNvPr id="149" name="圖片 14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450" y="1416843"/>
              <a:ext cx="419847" cy="433175"/>
            </a:xfrm>
            <a:prstGeom prst="rect">
              <a:avLst/>
            </a:prstGeom>
          </p:spPr>
        </p:pic>
        <p:pic>
          <p:nvPicPr>
            <p:cNvPr id="150" name="圖片 1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1784" y="535935"/>
              <a:ext cx="396568" cy="433175"/>
            </a:xfrm>
            <a:prstGeom prst="rect">
              <a:avLst/>
            </a:prstGeom>
          </p:spPr>
        </p:pic>
        <p:pic>
          <p:nvPicPr>
            <p:cNvPr id="151" name="圖片 1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2436" y="953399"/>
              <a:ext cx="433175" cy="473161"/>
            </a:xfrm>
            <a:prstGeom prst="rect">
              <a:avLst/>
            </a:prstGeom>
          </p:spPr>
        </p:pic>
        <p:pic>
          <p:nvPicPr>
            <p:cNvPr id="152" name="圖片 15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196" y="1409928"/>
              <a:ext cx="433175" cy="473161"/>
            </a:xfrm>
            <a:prstGeom prst="rect">
              <a:avLst/>
            </a:prstGeom>
          </p:spPr>
        </p:pic>
        <p:pic>
          <p:nvPicPr>
            <p:cNvPr id="153" name="圖片 15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6136" y="1408306"/>
              <a:ext cx="433175" cy="473161"/>
            </a:xfrm>
            <a:prstGeom prst="rect">
              <a:avLst/>
            </a:prstGeom>
          </p:spPr>
        </p:pic>
        <p:pic>
          <p:nvPicPr>
            <p:cNvPr id="154" name="圖片 15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1320" y="529849"/>
              <a:ext cx="396568" cy="433175"/>
            </a:xfrm>
            <a:prstGeom prst="rect">
              <a:avLst/>
            </a:prstGeom>
          </p:spPr>
        </p:pic>
        <p:pic>
          <p:nvPicPr>
            <p:cNvPr id="155" name="圖片 15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7443" y="536226"/>
              <a:ext cx="419847" cy="433175"/>
            </a:xfrm>
            <a:prstGeom prst="rect">
              <a:avLst/>
            </a:prstGeom>
          </p:spPr>
        </p:pic>
      </p:grpSp>
      <p:graphicFrame>
        <p:nvGraphicFramePr>
          <p:cNvPr id="156" name="表格 155"/>
          <p:cNvGraphicFramePr>
            <a:graphicFrameLocks noGrp="1"/>
          </p:cNvGraphicFramePr>
          <p:nvPr/>
        </p:nvGraphicFramePr>
        <p:xfrm>
          <a:off x="7908402" y="2264810"/>
          <a:ext cx="1360134" cy="136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378"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378"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378">
                <a:tc>
                  <a:txBody>
                    <a:bodyPr/>
                    <a:lstStyle/>
                    <a:p>
                      <a:endParaRPr lang="zh-TW" altLang="en-US" sz="1300"/>
                    </a:p>
                  </a:txBody>
                  <a:tcPr marL="63977" marR="63977" marT="31988" marB="319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63977" marR="63977" marT="31988" marB="3198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7" name="圓角矩形 156"/>
          <p:cNvSpPr/>
          <p:nvPr/>
        </p:nvSpPr>
        <p:spPr>
          <a:xfrm>
            <a:off x="7908402" y="2269140"/>
            <a:ext cx="1360133" cy="1360133"/>
          </a:xfrm>
          <a:prstGeom prst="roundRect">
            <a:avLst>
              <a:gd name="adj" fmla="val 3500"/>
            </a:avLst>
          </a:prstGeom>
          <a:solidFill>
            <a:srgbClr val="54749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8" name="群組 157"/>
          <p:cNvGrpSpPr/>
          <p:nvPr/>
        </p:nvGrpSpPr>
        <p:grpSpPr>
          <a:xfrm>
            <a:off x="7924457" y="2287743"/>
            <a:ext cx="1347115" cy="1353240"/>
            <a:chOff x="3332196" y="529849"/>
            <a:chExt cx="1347115" cy="1353240"/>
          </a:xfrm>
        </p:grpSpPr>
        <p:pic>
          <p:nvPicPr>
            <p:cNvPr id="159" name="圖片 15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2475" y="975131"/>
              <a:ext cx="419847" cy="433175"/>
            </a:xfrm>
            <a:prstGeom prst="rect">
              <a:avLst/>
            </a:prstGeom>
          </p:spPr>
        </p:pic>
        <p:pic>
          <p:nvPicPr>
            <p:cNvPr id="160" name="圖片 15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295" y="954731"/>
              <a:ext cx="433175" cy="473161"/>
            </a:xfrm>
            <a:prstGeom prst="rect">
              <a:avLst/>
            </a:prstGeom>
          </p:spPr>
        </p:pic>
        <p:pic>
          <p:nvPicPr>
            <p:cNvPr id="161" name="圖片 16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450" y="1416843"/>
              <a:ext cx="419847" cy="433175"/>
            </a:xfrm>
            <a:prstGeom prst="rect">
              <a:avLst/>
            </a:prstGeom>
          </p:spPr>
        </p:pic>
        <p:pic>
          <p:nvPicPr>
            <p:cNvPr id="162" name="圖片 16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1784" y="535935"/>
              <a:ext cx="396568" cy="433175"/>
            </a:xfrm>
            <a:prstGeom prst="rect">
              <a:avLst/>
            </a:prstGeom>
          </p:spPr>
        </p:pic>
        <p:pic>
          <p:nvPicPr>
            <p:cNvPr id="163" name="圖片 1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2436" y="953399"/>
              <a:ext cx="433175" cy="473161"/>
            </a:xfrm>
            <a:prstGeom prst="rect">
              <a:avLst/>
            </a:prstGeom>
          </p:spPr>
        </p:pic>
        <p:pic>
          <p:nvPicPr>
            <p:cNvPr id="164" name="圖片 16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196" y="1409928"/>
              <a:ext cx="433175" cy="473161"/>
            </a:xfrm>
            <a:prstGeom prst="rect">
              <a:avLst/>
            </a:prstGeom>
          </p:spPr>
        </p:pic>
        <p:pic>
          <p:nvPicPr>
            <p:cNvPr id="165" name="圖片 1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6136" y="1408306"/>
              <a:ext cx="433175" cy="473161"/>
            </a:xfrm>
            <a:prstGeom prst="rect">
              <a:avLst/>
            </a:prstGeom>
          </p:spPr>
        </p:pic>
        <p:pic>
          <p:nvPicPr>
            <p:cNvPr id="166" name="圖片 16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1320" y="529849"/>
              <a:ext cx="396568" cy="433175"/>
            </a:xfrm>
            <a:prstGeom prst="rect">
              <a:avLst/>
            </a:prstGeom>
          </p:spPr>
        </p:pic>
        <p:pic>
          <p:nvPicPr>
            <p:cNvPr id="167" name="圖片 16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9082" y="536226"/>
              <a:ext cx="396568" cy="433175"/>
            </a:xfrm>
            <a:prstGeom prst="rect">
              <a:avLst/>
            </a:prstGeom>
          </p:spPr>
        </p:pic>
      </p:grpSp>
      <p:sp>
        <p:nvSpPr>
          <p:cNvPr id="168" name="文字方塊 167"/>
          <p:cNvSpPr txBox="1"/>
          <p:nvPr/>
        </p:nvSpPr>
        <p:spPr>
          <a:xfrm>
            <a:off x="1038543" y="2804260"/>
            <a:ext cx="721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Century Schoolbook" pitchFamily="18" charset="0"/>
              </a:rPr>
              <a:t>232</a:t>
            </a:r>
            <a:endParaRPr lang="zh-TW" altLang="en-US" sz="2400" dirty="0">
              <a:latin typeface="Century Schoolbook" pitchFamily="18" charset="0"/>
            </a:endParaRPr>
          </a:p>
        </p:txBody>
      </p:sp>
      <p:sp>
        <p:nvSpPr>
          <p:cNvPr id="169" name="文字方塊 168"/>
          <p:cNvSpPr txBox="1"/>
          <p:nvPr/>
        </p:nvSpPr>
        <p:spPr>
          <a:xfrm>
            <a:off x="3093743" y="1723491"/>
            <a:ext cx="721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Century Schoolbook" pitchFamily="18" charset="0"/>
              </a:rPr>
              <a:t>29</a:t>
            </a:r>
            <a:endParaRPr lang="zh-TW" altLang="en-US" sz="2400" dirty="0">
              <a:latin typeface="Century Schoolbook" pitchFamily="18" charset="0"/>
            </a:endParaRPr>
          </a:p>
        </p:txBody>
      </p:sp>
      <p:sp>
        <p:nvSpPr>
          <p:cNvPr id="170" name="文字方塊 169"/>
          <p:cNvSpPr txBox="1"/>
          <p:nvPr/>
        </p:nvSpPr>
        <p:spPr>
          <a:xfrm>
            <a:off x="4807720" y="1702479"/>
            <a:ext cx="721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Century Schoolbook" pitchFamily="18" charset="0"/>
              </a:rPr>
              <a:t>93</a:t>
            </a:r>
            <a:endParaRPr lang="zh-TW" altLang="en-US" sz="2400" dirty="0">
              <a:latin typeface="Century Schoolbook" pitchFamily="18" charset="0"/>
            </a:endParaRPr>
          </a:p>
        </p:txBody>
      </p:sp>
      <p:sp>
        <p:nvSpPr>
          <p:cNvPr id="171" name="文字方塊 170"/>
          <p:cNvSpPr txBox="1"/>
          <p:nvPr/>
        </p:nvSpPr>
        <p:spPr>
          <a:xfrm>
            <a:off x="6527824" y="1700552"/>
            <a:ext cx="721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Century Schoolbook" pitchFamily="18" charset="0"/>
              </a:rPr>
              <a:t>157</a:t>
            </a:r>
            <a:endParaRPr lang="zh-TW" altLang="en-US" sz="2400" dirty="0">
              <a:latin typeface="Century Schoolbook" pitchFamily="18" charset="0"/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8227551" y="1687465"/>
            <a:ext cx="721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Century Schoolbook" pitchFamily="18" charset="0"/>
              </a:rPr>
              <a:t>221</a:t>
            </a:r>
            <a:endParaRPr lang="zh-TW" altLang="en-US" sz="2400" dirty="0">
              <a:latin typeface="Century Schoolbook" pitchFamily="18" charset="0"/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3086821" y="3611904"/>
            <a:ext cx="721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Century Schoolbook" pitchFamily="18" charset="0"/>
              </a:rPr>
              <a:t>285</a:t>
            </a:r>
            <a:endParaRPr lang="zh-TW" altLang="en-US" sz="2400" dirty="0">
              <a:latin typeface="Century Schoolbook" pitchFamily="18" charset="0"/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4807720" y="3603310"/>
            <a:ext cx="721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Century Schoolbook" pitchFamily="18" charset="0"/>
              </a:rPr>
              <a:t>349</a:t>
            </a:r>
            <a:endParaRPr lang="zh-TW" altLang="en-US" sz="2400" dirty="0">
              <a:latin typeface="Century Schoolbook" pitchFamily="18" charset="0"/>
            </a:endParaRPr>
          </a:p>
        </p:txBody>
      </p:sp>
      <p:sp>
        <p:nvSpPr>
          <p:cNvPr id="175" name="文字方塊 174"/>
          <p:cNvSpPr txBox="1"/>
          <p:nvPr/>
        </p:nvSpPr>
        <p:spPr>
          <a:xfrm>
            <a:off x="6528619" y="3598539"/>
            <a:ext cx="721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Century Schoolbook" pitchFamily="18" charset="0"/>
              </a:rPr>
              <a:t>413</a:t>
            </a:r>
            <a:endParaRPr lang="zh-TW" altLang="en-US" sz="2400" dirty="0">
              <a:latin typeface="Century Schoolbook" pitchFamily="18" charset="0"/>
            </a:endParaRPr>
          </a:p>
        </p:txBody>
      </p:sp>
      <p:sp>
        <p:nvSpPr>
          <p:cNvPr id="176" name="文字方塊 175"/>
          <p:cNvSpPr txBox="1"/>
          <p:nvPr/>
        </p:nvSpPr>
        <p:spPr>
          <a:xfrm>
            <a:off x="8227551" y="3599606"/>
            <a:ext cx="721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Century Schoolbook" pitchFamily="18" charset="0"/>
              </a:rPr>
              <a:t>477</a:t>
            </a:r>
            <a:endParaRPr lang="zh-TW" altLang="en-US" sz="2400" dirty="0">
              <a:latin typeface="Century Schoolbook" pitchFamily="18" charset="0"/>
            </a:endParaRPr>
          </a:p>
        </p:txBody>
      </p:sp>
      <p:sp>
        <p:nvSpPr>
          <p:cNvPr id="177" name="內容版面配置區 4"/>
          <p:cNvSpPr>
            <a:spLocks noGrp="1"/>
          </p:cNvSpPr>
          <p:nvPr>
            <p:ph idx="1"/>
          </p:nvPr>
        </p:nvSpPr>
        <p:spPr>
          <a:xfrm>
            <a:off x="700114" y="4818711"/>
            <a:ext cx="8596668" cy="1843520"/>
          </a:xfrm>
        </p:spPr>
        <p:txBody>
          <a:bodyPr/>
          <a:lstStyle/>
          <a:p>
            <a:pPr>
              <a:buFont typeface="Wingdings" charset="0"/>
              <a:buChar char="u"/>
            </a:pPr>
            <a:r>
              <a:rPr lang="en-US" altLang="zh-TW" dirty="0" smtClean="0"/>
              <a:t>Let      be the </a:t>
            </a:r>
            <a:r>
              <a:rPr lang="en-US" altLang="zh-TW" b="1" dirty="0" smtClean="0">
                <a:solidFill>
                  <a:schemeClr val="accent1"/>
                </a:solidFill>
              </a:rPr>
              <a:t>expected value</a:t>
            </a:r>
            <a:r>
              <a:rPr lang="en-US" altLang="zh-TW" dirty="0" smtClean="0"/>
              <a:t> of number of candies eliminated starting from the state of index </a:t>
            </a:r>
            <a:r>
              <a:rPr lang="zh-TW" altLang="en-US" i="1" dirty="0">
                <a:latin typeface="Century Schoolbook" pitchFamily="18" charset="0"/>
              </a:rPr>
              <a:t> </a:t>
            </a:r>
            <a:r>
              <a:rPr lang="en-US" altLang="zh-TW" dirty="0" smtClean="0"/>
              <a:t>. </a:t>
            </a:r>
            <a:endParaRPr lang="zh-TW" altLang="en-US" dirty="0"/>
          </a:p>
        </p:txBody>
      </p:sp>
      <p:pic>
        <p:nvPicPr>
          <p:cNvPr id="178" name="圖片 17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257" y="5029306"/>
            <a:ext cx="422168" cy="270188"/>
          </a:xfrm>
          <a:prstGeom prst="rect">
            <a:avLst/>
          </a:prstGeom>
        </p:spPr>
      </p:pic>
      <p:pic>
        <p:nvPicPr>
          <p:cNvPr id="179" name="圖片 17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084" y="5967661"/>
            <a:ext cx="144456" cy="273969"/>
          </a:xfrm>
          <a:prstGeom prst="rect">
            <a:avLst/>
          </a:prstGeom>
        </p:spPr>
      </p:pic>
      <p:sp>
        <p:nvSpPr>
          <p:cNvPr id="180" name="矩形 179"/>
          <p:cNvSpPr/>
          <p:nvPr/>
        </p:nvSpPr>
        <p:spPr>
          <a:xfrm>
            <a:off x="727154" y="2347418"/>
            <a:ext cx="1340844" cy="442245"/>
          </a:xfrm>
          <a:prstGeom prst="rect">
            <a:avLst/>
          </a:prstGeom>
          <a:noFill/>
          <a:ln w="57150">
            <a:solidFill>
              <a:srgbClr val="FC0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1" name="圖片 18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66" y="4285570"/>
            <a:ext cx="8139507" cy="300676"/>
          </a:xfrm>
          <a:prstGeom prst="rect">
            <a:avLst/>
          </a:prstGeom>
        </p:spPr>
      </p:pic>
      <p:sp>
        <p:nvSpPr>
          <p:cNvPr id="182" name="矩形 181"/>
          <p:cNvSpPr/>
          <p:nvPr/>
        </p:nvSpPr>
        <p:spPr>
          <a:xfrm>
            <a:off x="1703730" y="4256695"/>
            <a:ext cx="220278" cy="329552"/>
          </a:xfrm>
          <a:prstGeom prst="rect">
            <a:avLst/>
          </a:prstGeom>
          <a:noFill/>
          <a:ln w="19050">
            <a:solidFill>
              <a:srgbClr val="FC0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1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bldLvl="0" animBg="1"/>
      <p:bldP spid="72" grpId="0" bldLvl="0" animBg="1"/>
      <p:bldP spid="85" grpId="0" bldLvl="0" animBg="1"/>
      <p:bldP spid="97" grpId="0" bldLvl="0" animBg="1"/>
      <p:bldP spid="109" grpId="0" bldLvl="0" animBg="1"/>
      <p:bldP spid="121" grpId="0" bldLvl="0" animBg="1"/>
      <p:bldP spid="133" grpId="0" bldLvl="0" animBg="1"/>
      <p:bldP spid="145" grpId="0" bldLvl="0" animBg="1"/>
      <p:bldP spid="157" grpId="0" bldLvl="0" animBg="1"/>
      <p:bldP spid="168" grpId="0"/>
      <p:bldP spid="169" grpId="0"/>
      <p:bldP spid="170" grpId="0"/>
      <p:bldP spid="171" grpId="0"/>
      <p:bldP spid="172" grpId="0"/>
      <p:bldP spid="173" grpId="0"/>
      <p:bldP spid="174" grpId="0"/>
      <p:bldP spid="175" grpId="0"/>
      <p:bldP spid="176" grpId="0"/>
      <p:bldP spid="177" grpId="0" build="p"/>
      <p:bldP spid="180" grpId="0" bldLvl="0" animBg="1"/>
      <p:bldP spid="182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內容版面配置區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905" y="272415"/>
            <a:ext cx="8084185" cy="3880485"/>
          </a:xfrm>
          <a:prstGeom prst="rect">
            <a:avLst/>
          </a:prstGeom>
        </p:spPr>
      </p:pic>
      <p:sp>
        <p:nvSpPr>
          <p:cNvPr id="14" name="內容版面配置區 4"/>
          <p:cNvSpPr>
            <a:spLocks noGrp="1"/>
          </p:cNvSpPr>
          <p:nvPr/>
        </p:nvSpPr>
        <p:spPr>
          <a:xfrm>
            <a:off x="770855" y="4522981"/>
            <a:ext cx="8585235" cy="2100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3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Char char="u"/>
            </a:pPr>
            <a:r>
              <a:rPr lang="en-US" altLang="zh-TW" dirty="0" smtClean="0"/>
              <a:t>By enumerating the 512 equations, we can build up a </a:t>
            </a:r>
            <a:r>
              <a:rPr lang="en-US" altLang="zh-TW" b="1" dirty="0" smtClean="0">
                <a:solidFill>
                  <a:schemeClr val="accent1"/>
                </a:solidFill>
              </a:rPr>
              <a:t>matrix equation </a:t>
            </a:r>
            <a:r>
              <a:rPr lang="en-US" altLang="zh-TW" dirty="0" smtClean="0"/>
              <a:t>and then solve it to find out the </a:t>
            </a:r>
            <a:r>
              <a:rPr lang="en-US" altLang="zh-TW" b="1" dirty="0" smtClean="0">
                <a:solidFill>
                  <a:schemeClr val="accent1"/>
                </a:solidFill>
              </a:rPr>
              <a:t>exact expected values</a:t>
            </a:r>
            <a:r>
              <a:rPr lang="en-US" altLang="zh-TW" dirty="0" smtClean="0"/>
              <a:t>. 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多面向">
  <a:themeElements>
    <a:clrScheme name="紅紫色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多面向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空的設計範本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50</TotalTime>
  <Words>761</Words>
  <Application>Microsoft Office PowerPoint</Application>
  <PresentationFormat>寬螢幕</PresentationFormat>
  <Paragraphs>246</Paragraphs>
  <Slides>25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25</vt:i4>
      </vt:variant>
    </vt:vector>
  </HeadingPairs>
  <TitlesOfParts>
    <vt:vector size="42" baseType="lpstr">
      <vt:lpstr>Segoe Print</vt:lpstr>
      <vt:lpstr>新細明體</vt:lpstr>
      <vt:lpstr>Calibri Light</vt:lpstr>
      <vt:lpstr>Wingdings</vt:lpstr>
      <vt:lpstr>Century Schoolbook</vt:lpstr>
      <vt:lpstr>Calibri</vt:lpstr>
      <vt:lpstr>Cambria Math</vt:lpstr>
      <vt:lpstr>Wingdings 3</vt:lpstr>
      <vt:lpstr>Arial</vt:lpstr>
      <vt:lpstr>微軟正黑體</vt:lpstr>
      <vt:lpstr>Candice</vt:lpstr>
      <vt:lpstr>Century Gothic</vt:lpstr>
      <vt:lpstr>SimSun</vt:lpstr>
      <vt:lpstr>Trebuchet MS</vt:lpstr>
      <vt:lpstr>Office 佈景主題</vt:lpstr>
      <vt:lpstr>多面向</vt:lpstr>
      <vt:lpstr>1_空的設計範本</vt:lpstr>
      <vt:lpstr>PowerPoint 簡報</vt:lpstr>
      <vt:lpstr>Abstract</vt:lpstr>
      <vt:lpstr>Gameplay Example</vt:lpstr>
      <vt:lpstr>Problem</vt:lpstr>
      <vt:lpstr>Mathematical Analysis</vt:lpstr>
      <vt:lpstr>Mathematical Analysis</vt:lpstr>
      <vt:lpstr>Mathematical Analysis</vt:lpstr>
      <vt:lpstr>PowerPoint 簡報</vt:lpstr>
      <vt:lpstr>PowerPoint 簡報</vt:lpstr>
      <vt:lpstr>PowerPoint 簡報</vt:lpstr>
      <vt:lpstr>Mathematical Analysis</vt:lpstr>
      <vt:lpstr>Comparison</vt:lpstr>
      <vt:lpstr>Comparison</vt:lpstr>
      <vt:lpstr>Comparison</vt:lpstr>
      <vt:lpstr>Analysis : row</vt:lpstr>
      <vt:lpstr>Analysis : row</vt:lpstr>
      <vt:lpstr>Analysis : row</vt:lpstr>
      <vt:lpstr>Analysis : column</vt:lpstr>
      <vt:lpstr>Analysis : column</vt:lpstr>
      <vt:lpstr>Analysis : column</vt:lpstr>
      <vt:lpstr>Analysis </vt:lpstr>
      <vt:lpstr>Analysis : strategy</vt:lpstr>
      <vt:lpstr>After 50 steps</vt:lpstr>
      <vt:lpstr>Conclusion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Candy Crush</dc:title>
  <dc:creator>FanFly</dc:creator>
  <cp:lastModifiedBy>信靂 朱</cp:lastModifiedBy>
  <cp:revision>63</cp:revision>
  <dcterms:created xsi:type="dcterms:W3CDTF">2018-05-15T16:03:00Z</dcterms:created>
  <dcterms:modified xsi:type="dcterms:W3CDTF">2018-06-20T19:10:55Z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1028-10.1.0.5675</vt:lpwstr>
  </property>
</Properties>
</file>